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9" r:id="rId3"/>
    <p:sldId id="275" r:id="rId4"/>
    <p:sldId id="276" r:id="rId5"/>
    <p:sldId id="256" r:id="rId6"/>
    <p:sldId id="257" r:id="rId7"/>
    <p:sldId id="258" r:id="rId8"/>
    <p:sldId id="261" r:id="rId9"/>
    <p:sldId id="272" r:id="rId10"/>
    <p:sldId id="270" r:id="rId11"/>
    <p:sldId id="277" r:id="rId12"/>
    <p:sldId id="266" r:id="rId13"/>
    <p:sldId id="263" r:id="rId14"/>
    <p:sldId id="264" r:id="rId15"/>
    <p:sldId id="279" r:id="rId16"/>
    <p:sldId id="267" r:id="rId17"/>
    <p:sldId id="269" r:id="rId18"/>
    <p:sldId id="268" r:id="rId19"/>
    <p:sldId id="278" r:id="rId20"/>
    <p:sldId id="262" r:id="rId21"/>
    <p:sldId id="282" r:id="rId22"/>
    <p:sldId id="280" r:id="rId23"/>
    <p:sldId id="281" r:id="rId24"/>
    <p:sldId id="283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Prostokąt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Prostokąt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Prostokąt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56" name="Prostokąt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Prostokąt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Prostokąt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Prostokąt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olny kształt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Dowolny kształt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Dowolny kształt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Dowolny kształt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Dowolny kształt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Dowolny kształt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Dowolny kształt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Dowolny kształt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Dowolny kształt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Dowolny kształt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Dowolny kształt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Dowolny kształt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Dowolny kształt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Dowolny kształt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Prostokąt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Prostokąt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Łącznik prosty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grpSp>
        <p:nvGrpSpPr>
          <p:cNvPr id="14" name="Grup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Łącznik prosty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Łącznik prosty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Prostokąt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Prostokąt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Prostokąt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F5220BF-6B84-47CA-82DE-ADC463DB67AA}" type="datetimeFigureOut">
              <a:rPr lang="pl-PL" smtClean="0"/>
              <a:t>2020-12-11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3827981-C786-4E91-94A2-573D1B1B14DD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ssolve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anauka.pl/pawica-gruszowka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ea9f2394d876c88112955009a755712f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902811"/>
          </a:xfrm>
        </p:spPr>
      </p:pic>
      <p:sp>
        <p:nvSpPr>
          <p:cNvPr id="5" name="Prostokąt 4"/>
          <p:cNvSpPr/>
          <p:nvPr/>
        </p:nvSpPr>
        <p:spPr>
          <a:xfrm>
            <a:off x="0" y="188640"/>
            <a:ext cx="70436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OWADY LATAJĄCE</a:t>
            </a:r>
            <a:endParaRPr lang="pl-PL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980728"/>
            <a:ext cx="7772400" cy="45720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l-PL" dirty="0"/>
              <a:t>Owady to stawonogi mające sześć par członowanych odnóży i oddychające tchawkami. Ich ciało składa się z trzech części: głowy, tułowia i odwłoka. Na tułowiu dorosłych osobników znajdują się 3 pary jednogałęziowych odnóży krocznych oraz jedna lub dwie pary skrzydeł. Skrzydła występują u przedstawicieli większości rzędów owadów. Głowa wyposażona jest w jedną parę czułków oraz oczy proste i złożone. Narządy gębowe owadów mają skomplikowaną budowę; w ich skład wchodzą żuwaczki i dwie pary szczęk. Narządy gębowe mogą być przystosowane do </a:t>
            </a:r>
            <a:r>
              <a:rPr lang="pl-PL" dirty="0" smtClean="0"/>
              <a:t>wkłuwania </a:t>
            </a:r>
            <a:r>
              <a:rPr lang="pl-PL" dirty="0"/>
              <a:t>się w tkanki, żucia lub ssania.</a:t>
            </a: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55776" y="404664"/>
            <a:ext cx="45365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7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MOTYL</a:t>
            </a:r>
            <a:endParaRPr lang="pl-P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2" descr="Screen Shot 2016-04-22 at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988840"/>
            <a:ext cx="5688632" cy="3353992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2051720" y="5589240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 smtClean="0"/>
              <a:t>Przyjrzyjmy się  ciekawym motylom</a:t>
            </a:r>
            <a:endParaRPr lang="pl-PL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BUDOWA I </a:t>
            </a:r>
            <a:br>
              <a:rPr lang="pl-PL" dirty="0" smtClean="0"/>
            </a:br>
            <a:r>
              <a:rPr lang="pl-PL" dirty="0" smtClean="0"/>
              <a:t>CYKL ŻYCIOWY</a:t>
            </a:r>
            <a:endParaRPr lang="pl-PL" dirty="0"/>
          </a:p>
        </p:txBody>
      </p:sp>
      <p:pic>
        <p:nvPicPr>
          <p:cNvPr id="31746" name="Picture 2" descr="Budowa zewnętrzna moty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60648"/>
            <a:ext cx="4392488" cy="3529673"/>
          </a:xfrm>
          <a:prstGeom prst="rect">
            <a:avLst/>
          </a:prstGeom>
          <a:noFill/>
        </p:spPr>
      </p:pic>
      <p:pic>
        <p:nvPicPr>
          <p:cNvPr id="31748" name="Picture 4" descr="Cylk życiowy motyl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996952"/>
            <a:ext cx="4409256" cy="347056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8626152" cy="1368152"/>
          </a:xfrm>
        </p:spPr>
        <p:txBody>
          <a:bodyPr/>
          <a:lstStyle/>
          <a:p>
            <a:pPr algn="ctr"/>
            <a:r>
              <a:rPr lang="pl-PL" i="1" dirty="0" smtClean="0"/>
              <a:t>Greta </a:t>
            </a:r>
            <a:r>
              <a:rPr lang="pl-PL" i="1" dirty="0" err="1" smtClean="0"/>
              <a:t>oro</a:t>
            </a:r>
            <a:r>
              <a:rPr lang="pl-PL" dirty="0" smtClean="0"/>
              <a:t>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motyl </a:t>
            </a:r>
            <a:r>
              <a:rPr lang="pl-PL" dirty="0" smtClean="0"/>
              <a:t>o "szklanych skrzydłach</a:t>
            </a:r>
            <a:r>
              <a:rPr lang="pl-PL" dirty="0" smtClean="0"/>
              <a:t>" </a:t>
            </a: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/>
            </a:r>
            <a:br>
              <a:rPr lang="pl-PL" i="1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772400" cy="150876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Wiele motyli zachwyca niepowtarzalnymi </a:t>
            </a:r>
            <a:r>
              <a:rPr lang="pl-PL" dirty="0" smtClean="0"/>
              <a:t>barwami </a:t>
            </a:r>
            <a:r>
              <a:rPr lang="pl-PL" dirty="0"/>
              <a:t>skrzydeł - ten w zasadzie barwy nie ma żadnej. Jedynie brązową ramkę, wewnątrz której znajdują się przezroczyste przestrzenie. </a:t>
            </a:r>
            <a:r>
              <a:rPr lang="pl-PL" i="1" dirty="0"/>
              <a:t>Greta </a:t>
            </a:r>
            <a:r>
              <a:rPr lang="pl-PL" i="1" dirty="0" err="1"/>
              <a:t>oro</a:t>
            </a:r>
            <a:r>
              <a:rPr lang="pl-PL" dirty="0"/>
              <a:t>, motyl o "szklanych skrzydłach", występuje od Meksyku po Kolumbię, ale dorosłe osobniki potrafią wybrać się na naprawdę dalekie wycieczki - niektóre widywano nawet na Florydzie.</a:t>
            </a:r>
          </a:p>
        </p:txBody>
      </p:sp>
      <p:pic>
        <p:nvPicPr>
          <p:cNvPr id="1026" name="Picture 2" descr="https://img.joemonster.org/images/vad/img_34983/ff965b17ba5dbbd768e6a52eb7f9e6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284984"/>
            <a:ext cx="4248472" cy="32726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64088" y="620688"/>
            <a:ext cx="3779912" cy="2520280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 </a:t>
            </a:r>
            <a:r>
              <a:rPr lang="pl-PL" sz="4800" dirty="0" smtClean="0"/>
              <a:t>Motyl Królowej Aleksandry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43608" y="4797152"/>
            <a:ext cx="7772400" cy="18002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pl-PL" sz="3800" b="1" dirty="0" smtClean="0"/>
              <a:t>28 centymetrów, czyli - w przeliczeniu na zrozumiałe ludzkości jednostki </a:t>
            </a:r>
            <a:r>
              <a:rPr lang="pl-PL" sz="3800" b="1" dirty="0" smtClean="0"/>
              <a:t>- prawie </a:t>
            </a:r>
            <a:r>
              <a:rPr lang="pl-PL" sz="3800" b="1" dirty="0" smtClean="0"/>
              <a:t>tyle, ile ma </a:t>
            </a:r>
            <a:r>
              <a:rPr lang="pl-PL" sz="3800" b="1" dirty="0" smtClean="0"/>
              <a:t>wysokość </a:t>
            </a:r>
            <a:r>
              <a:rPr lang="pl-PL" sz="3800" b="1" dirty="0" smtClean="0"/>
              <a:t> </a:t>
            </a:r>
            <a:r>
              <a:rPr lang="pl-PL" sz="3800" b="1" dirty="0" smtClean="0"/>
              <a:t>kartki z bloku. </a:t>
            </a:r>
          </a:p>
          <a:p>
            <a:pPr algn="ctr"/>
            <a:r>
              <a:rPr lang="pl-PL" sz="3800" b="1" dirty="0" smtClean="0"/>
              <a:t>Taką </a:t>
            </a:r>
            <a:r>
              <a:rPr lang="pl-PL" sz="3800" b="1" dirty="0" smtClean="0"/>
              <a:t>rozpiętość mają skrzydła największego motyla na świecie.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5122" name="Picture 2" descr="https://img.joemonster.org/images/vad/img_34983/2021655e87f4c1b2c65de74b94890d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4508934" cy="36071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270376" y="0"/>
            <a:ext cx="3873624" cy="1953400"/>
          </a:xfrm>
        </p:spPr>
        <p:txBody>
          <a:bodyPr>
            <a:normAutofit/>
          </a:bodyPr>
          <a:lstStyle/>
          <a:p>
            <a:pPr algn="ctr"/>
            <a:r>
              <a:rPr lang="pl-PL" dirty="0" smtClean="0">
                <a:hlinkClick r:id="rId3"/>
              </a:rPr>
              <a:t>Pawica </a:t>
            </a:r>
            <a:r>
              <a:rPr lang="pl-PL" dirty="0" err="1" smtClean="0">
                <a:hlinkClick r:id="rId3"/>
              </a:rPr>
              <a:t>gruszówka</a:t>
            </a:r>
            <a:r>
              <a:rPr lang="pl-PL" dirty="0" smtClean="0">
                <a:hlinkClick r:id="rId3"/>
              </a:rPr>
              <a:t> (</a:t>
            </a:r>
            <a:r>
              <a:rPr lang="pl-PL" i="1" dirty="0" err="1" smtClean="0">
                <a:hlinkClick r:id="rId3"/>
              </a:rPr>
              <a:t>Saturnia</a:t>
            </a:r>
            <a:r>
              <a:rPr lang="pl-PL" i="1" dirty="0" smtClean="0">
                <a:hlinkClick r:id="rId3"/>
              </a:rPr>
              <a:t> </a:t>
            </a:r>
            <a:r>
              <a:rPr lang="pl-PL" i="1" dirty="0" err="1" smtClean="0">
                <a:hlinkClick r:id="rId3"/>
              </a:rPr>
              <a:t>pyri</a:t>
            </a:r>
            <a:r>
              <a:rPr lang="pl-PL" dirty="0" smtClean="0">
                <a:hlinkClick r:id="rId3"/>
              </a:rPr>
              <a:t>)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71600" y="4265712"/>
            <a:ext cx="6275040" cy="2592288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dirty="0" smtClean="0"/>
              <a:t>Za największe polskie gatunki uznawane są motyle nocne z rodziny </a:t>
            </a:r>
            <a:r>
              <a:rPr lang="pl-PL" dirty="0" err="1" smtClean="0"/>
              <a:t>pawicowatych</a:t>
            </a:r>
            <a:r>
              <a:rPr lang="pl-PL" dirty="0" smtClean="0"/>
              <a:t>.</a:t>
            </a:r>
            <a:br>
              <a:rPr lang="pl-PL" dirty="0" smtClean="0"/>
            </a:br>
            <a:r>
              <a:rPr lang="pl-PL" dirty="0" smtClean="0">
                <a:hlinkClick r:id="rId3"/>
              </a:rPr>
              <a:t>Pawica </a:t>
            </a:r>
            <a:r>
              <a:rPr lang="pl-PL" dirty="0" err="1" smtClean="0">
                <a:hlinkClick r:id="rId3"/>
              </a:rPr>
              <a:t>gruszówka</a:t>
            </a:r>
            <a:r>
              <a:rPr lang="pl-PL" dirty="0" smtClean="0">
                <a:hlinkClick r:id="rId3"/>
              </a:rPr>
              <a:t> (</a:t>
            </a:r>
            <a:r>
              <a:rPr lang="pl-PL" i="1" dirty="0" err="1" smtClean="0">
                <a:hlinkClick r:id="rId3"/>
              </a:rPr>
              <a:t>Saturnia</a:t>
            </a:r>
            <a:r>
              <a:rPr lang="pl-PL" i="1" dirty="0" smtClean="0">
                <a:hlinkClick r:id="rId3"/>
              </a:rPr>
              <a:t> </a:t>
            </a:r>
            <a:r>
              <a:rPr lang="pl-PL" i="1" dirty="0" err="1" smtClean="0">
                <a:hlinkClick r:id="rId3"/>
              </a:rPr>
              <a:t>pyri</a:t>
            </a:r>
            <a:r>
              <a:rPr lang="pl-PL" dirty="0" smtClean="0">
                <a:hlinkClick r:id="rId3"/>
              </a:rPr>
              <a:t>)</a:t>
            </a:r>
            <a:r>
              <a:rPr lang="pl-PL" dirty="0" smtClean="0"/>
              <a:t> to największy motyl Europy i Polski. W Polsce notowany ostatnio na początku XX wieku w okolicach Zamościa. Preferuje zarośla, parki, sady, ogrody i przydrożne, owocowe drzewa. Rozpiętość skrzydeł tej ćmy wynosi nawet 16 </a:t>
            </a:r>
            <a:r>
              <a:rPr lang="pl-PL" dirty="0" err="1" smtClean="0"/>
              <a:t>cm</a:t>
            </a:r>
            <a:r>
              <a:rPr lang="pl-PL" dirty="0" smtClean="0"/>
              <a:t>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4098" name="Picture 2" descr="Pawica gruszówka (Saturnia pyri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9" y="476672"/>
            <a:ext cx="4680520" cy="36724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6600" dirty="0" smtClean="0"/>
              <a:t>OWADY POŻYTECZNE </a:t>
            </a:r>
            <a:endParaRPr lang="pl-PL" sz="6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6600" dirty="0" smtClean="0"/>
              <a:t>Ważka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  <p:pic>
        <p:nvPicPr>
          <p:cNvPr id="4" name="Obraz 3" descr="gf-SWLV-CvVj-WkVL_pozyteczne-owady-w-ogrodzie-664x442-nocr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3140968"/>
            <a:ext cx="5976664" cy="3231740"/>
          </a:xfrm>
          <a:prstGeom prst="rect">
            <a:avLst/>
          </a:prstGeom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3563888" y="33265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000" dirty="0" smtClean="0"/>
              <a:t>Ważka  to owady </a:t>
            </a:r>
            <a:r>
              <a:rPr lang="pl-PL" sz="2000" dirty="0"/>
              <a:t>o przeobrażeniu niezupełnym, smukłym ciele, dużych oczach złożonych, krótkim tułowiu, silnie wydłużonym odwłoku i dwóch parach skrzydeł. W stanie spoczynku utrzymują skrzydła rozłożone na boki lub podniesione do góry.</a:t>
            </a:r>
          </a:p>
        </p:txBody>
      </p:sp>
      <p:sp>
        <p:nvSpPr>
          <p:cNvPr id="6" name="Prostokąt 5"/>
          <p:cNvSpPr/>
          <p:nvPr/>
        </p:nvSpPr>
        <p:spPr>
          <a:xfrm>
            <a:off x="539552" y="3068960"/>
            <a:ext cx="41044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Ważka to drapieżnik wagi ciężkiej. Jest zabójcą doskonałym, </a:t>
            </a:r>
            <a:r>
              <a:rPr lang="pl-PL" sz="2400" b="1" dirty="0" smtClean="0"/>
              <a:t> ważki podejmują walkę z uciążliwymi dla nas insektami, taki jak </a:t>
            </a:r>
          </a:p>
          <a:p>
            <a:r>
              <a:rPr lang="pl-PL" sz="2400" b="1" dirty="0" smtClean="0"/>
              <a:t>muchówki i komary.</a:t>
            </a:r>
            <a:endParaRPr lang="pl-PL" sz="2400" b="1" dirty="0"/>
          </a:p>
        </p:txBody>
      </p:sp>
      <p:sp>
        <p:nvSpPr>
          <p:cNvPr id="7" name="Prostokąt 6"/>
          <p:cNvSpPr/>
          <p:nvPr/>
        </p:nvSpPr>
        <p:spPr>
          <a:xfrm>
            <a:off x="467544" y="249289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dirty="0"/>
              <a:t> </a:t>
            </a:r>
          </a:p>
        </p:txBody>
      </p:sp>
      <p:pic>
        <p:nvPicPr>
          <p:cNvPr id="29698" name="Picture 2" descr="Budowa ciała ważk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924944"/>
            <a:ext cx="4869030" cy="3534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076056" y="5445224"/>
            <a:ext cx="3657600" cy="873280"/>
          </a:xfrm>
        </p:spPr>
        <p:txBody>
          <a:bodyPr/>
          <a:lstStyle/>
          <a:p>
            <a:r>
              <a:rPr lang="pl-PL" sz="5400" dirty="0" smtClean="0"/>
              <a:t>biedronka</a:t>
            </a:r>
            <a:endParaRPr lang="pl-PL" sz="5400" dirty="0"/>
          </a:p>
        </p:txBody>
      </p:sp>
      <p:pic>
        <p:nvPicPr>
          <p:cNvPr id="26626" name="Picture 2" descr="Owady pożyteczne w ogrodzie. Pomoc w walce ze szkodnikami - E-ogróde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88640"/>
            <a:ext cx="3250696" cy="2361829"/>
          </a:xfrm>
          <a:prstGeom prst="rect">
            <a:avLst/>
          </a:prstGeom>
          <a:noFill/>
        </p:spPr>
      </p:pic>
      <p:pic>
        <p:nvPicPr>
          <p:cNvPr id="26628" name="Picture 4" descr="Biedronkowate – Wikipedia, wolna encyklope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412776"/>
            <a:ext cx="2286000" cy="2286001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5076056" y="764704"/>
            <a:ext cx="3600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Biedronki to bardzo ładne i lubiane owady, należące do chrząszczy. Biedronki mają jaskrawe kolory. Na czerwonym, żółtym, pomarańczowym lub czarnym tle występują w różnej ilości plamki.</a:t>
            </a: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55576" y="3861048"/>
            <a:ext cx="7776864" cy="2228840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 smtClean="0"/>
              <a:t>Biedronka</a:t>
            </a:r>
            <a:r>
              <a:rPr lang="pl-PL" sz="2400" dirty="0" smtClean="0"/>
              <a:t> to owad </a:t>
            </a:r>
            <a:r>
              <a:rPr lang="pl-PL" sz="2400" b="1" dirty="0" smtClean="0"/>
              <a:t>pożyteczny</a:t>
            </a:r>
            <a:r>
              <a:rPr lang="pl-PL" sz="2400" dirty="0" smtClean="0"/>
              <a:t>, pożądany w ogrodzie, bowiem zjada szkodniki roślin: mszyce, miodówki, mączliki, czerwce, roślinożerne roztocza, a nawet gąsienice. </a:t>
            </a:r>
            <a:r>
              <a:rPr lang="pl-PL" sz="2400" b="1" dirty="0" smtClean="0"/>
              <a:t>Biedronki</a:t>
            </a:r>
            <a:r>
              <a:rPr lang="pl-PL" sz="2400" dirty="0" smtClean="0"/>
              <a:t> są niezastąpionymi sprzymierzeńcami ogrodnika w walce ze szkodnikami roślin.</a:t>
            </a:r>
            <a:endParaRPr lang="pl-PL" sz="2400" dirty="0"/>
          </a:p>
        </p:txBody>
      </p:sp>
      <p:pic>
        <p:nvPicPr>
          <p:cNvPr id="4" name="Picture 4" descr="Zwierzęta - biedron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4464495" cy="31897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6000" dirty="0" smtClean="0"/>
              <a:t>PSZCZOŁA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dirty="0" smtClean="0"/>
              <a:t>o </a:t>
            </a:r>
            <a:r>
              <a:rPr lang="pl-PL" dirty="0"/>
              <a:t>tych owadach krąży pochlebne zdanie, są pożyteczne produkują pyszny miód i zapylają kwiaty. Mówi się, że jest ktoś pracowity jak pszczółka, co nie znaczy, że są to bezpieczne owady. Pszczoła należy do gatunku pszczołowatych i jest owadem hodowlanym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23554" name="Picture 2" descr="pszczola domowa ap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725144"/>
            <a:ext cx="2808312" cy="1872208"/>
          </a:xfrm>
          <a:prstGeom prst="rect">
            <a:avLst/>
          </a:prstGeom>
          <a:noFill/>
        </p:spPr>
      </p:pic>
      <p:pic>
        <p:nvPicPr>
          <p:cNvPr id="23556" name="Picture 4" descr="Budowa pszczoły miodnej - charakterystyk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725144"/>
            <a:ext cx="3168352" cy="18985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15616" y="620688"/>
            <a:ext cx="7772400" cy="1975104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Kilka jadowitych i niebezpiecznych owadów żyjących w Polsce, na które powinniśmy uważać</a:t>
            </a:r>
            <a:br>
              <a:rPr lang="pl-PL" b="1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11560" y="3645024"/>
            <a:ext cx="7772400" cy="1508760"/>
          </a:xfrm>
        </p:spPr>
        <p:txBody>
          <a:bodyPr>
            <a:normAutofit/>
          </a:bodyPr>
          <a:lstStyle/>
          <a:p>
            <a:pPr algn="ctr"/>
            <a:r>
              <a:rPr lang="pl-PL" sz="2800" dirty="0"/>
              <a:t>W Polsce żyje około 28–34 tysięcy gatunków różnego rodzaju owadów, lecz tylko kilka z nich może zagrozić zdrowiu człowieka</a:t>
            </a: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692696"/>
            <a:ext cx="2602632" cy="914400"/>
          </a:xfrm>
        </p:spPr>
        <p:txBody>
          <a:bodyPr/>
          <a:lstStyle/>
          <a:p>
            <a:r>
              <a:rPr lang="pl-PL" b="1" dirty="0" smtClean="0"/>
              <a:t>Trzmiel</a:t>
            </a:r>
            <a:r>
              <a:rPr lang="pl-PL" dirty="0" smtClean="0"/>
              <a:t> 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067944" y="908720"/>
            <a:ext cx="4906888" cy="544684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pl-PL" dirty="0"/>
              <a:t> </a:t>
            </a:r>
          </a:p>
          <a:p>
            <a:r>
              <a:rPr lang="pl-PL" sz="5500" dirty="0" smtClean="0"/>
              <a:t>pospolicie </a:t>
            </a:r>
            <a:r>
              <a:rPr lang="pl-PL" sz="5500" dirty="0"/>
              <a:t>nazywany bąkiem, należy do rodziny pszczołowatych. W naszym kraju występuje kilka odmian tego owada: leśny, wrzosowiskowy, gajowy i trzmiel ziemny.</a:t>
            </a:r>
          </a:p>
          <a:p>
            <a:r>
              <a:rPr lang="pl-PL" sz="5500" dirty="0"/>
              <a:t>Jego ciało pokryte jest gęstymi drobnymi włoskami w kolorze żółtym z czarnymi paskami. Jest uzbrojony w długie ostre żądło z jadem, którego z pewnością użyje w celu obronnym.</a:t>
            </a:r>
          </a:p>
          <a:p>
            <a:r>
              <a:rPr lang="pl-PL" sz="5500" dirty="0"/>
              <a:t>Atakuje tylko w momencie zagrożenia, gdy zostanie nadepnięty bosą stopą przez człowieka, czy podczas zbierania kwiatów na łące, kiedy niechcący złapiemy owada w rękę. Owad nie zostawia w ciele żądła jak pszczoły.</a:t>
            </a:r>
          </a:p>
          <a:p>
            <a:r>
              <a:rPr lang="pl-PL" sz="5500" dirty="0"/>
              <a:t>Po ukąszeniu odczuwamy silne pieczenie. Na ciele pojawia się małą sina kropka z opuchlizną, która po kilku dniach sama znika. U osób uczulonych, może wystąpić wstrząs oraz powikłania zdrowotne</a:t>
            </a:r>
            <a:r>
              <a:rPr lang="pl-PL" sz="4900" dirty="0"/>
              <a:t>.</a:t>
            </a:r>
          </a:p>
          <a:p>
            <a:endParaRPr lang="pl-PL" dirty="0"/>
          </a:p>
        </p:txBody>
      </p:sp>
      <p:pic>
        <p:nvPicPr>
          <p:cNvPr id="18434" name="Picture 2" descr="trzmiel ow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00808"/>
            <a:ext cx="3600400" cy="27363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7200" b="1" dirty="0" smtClean="0"/>
              <a:t>OSA</a:t>
            </a:r>
            <a:endParaRPr lang="pl-PL" sz="7200" b="1" dirty="0"/>
          </a:p>
        </p:txBody>
      </p:sp>
      <p:pic>
        <p:nvPicPr>
          <p:cNvPr id="4" name="Picture 4" descr="Budowa ciała osy.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04864"/>
            <a:ext cx="5184576" cy="3886364"/>
          </a:xfrm>
          <a:prstGeom prst="rect">
            <a:avLst/>
          </a:prstGeom>
          <a:noFill/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2699792" y="188640"/>
            <a:ext cx="5828184" cy="216024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kumimoji="0" lang="pl-PL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Osa</a:t>
            </a:r>
            <a:r>
              <a:rPr kumimoji="0" lang="pl-PL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potocznie nazywana kąśliwym owadem, należy do rodziny z gatunku osowatych. Występują dosłownie wszędzie tam gdzie żyje człowiek. W dorosłym stadium największe okazy dorastają nawet do 2,5 cm długości. Owad ma ubarwienie żółto czarne oraz smukły odwłok uzbrojony w jadowite żądło.</a:t>
            </a: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endParaRPr kumimoji="0" lang="pl-PL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6156176" y="2852936"/>
            <a:ext cx="2592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Użądlenie jednej osy czy nawet kilku nie jest w stanie uśmiercić człowieka, owady musiałyby użądlić kilkaset razy.</a:t>
            </a:r>
          </a:p>
        </p:txBody>
      </p:sp>
      <p:pic>
        <p:nvPicPr>
          <p:cNvPr id="7" name="Picture 2" descr="osa i gniaz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941168"/>
            <a:ext cx="2232248" cy="16741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499992" y="908720"/>
            <a:ext cx="3811960" cy="1728192"/>
          </a:xfrm>
        </p:spPr>
        <p:txBody>
          <a:bodyPr/>
          <a:lstStyle/>
          <a:p>
            <a:r>
              <a:rPr lang="pl-PL" sz="5400" dirty="0" smtClean="0"/>
              <a:t>Szerszeń </a:t>
            </a:r>
            <a:endParaRPr lang="pl-PL" sz="5400" dirty="0"/>
          </a:p>
        </p:txBody>
      </p:sp>
      <p:sp>
        <p:nvSpPr>
          <p:cNvPr id="4" name="Prostokąt 3"/>
          <p:cNvSpPr/>
          <p:nvPr/>
        </p:nvSpPr>
        <p:spPr>
          <a:xfrm>
            <a:off x="1043608" y="2703016"/>
            <a:ext cx="7416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N</a:t>
            </a:r>
            <a:r>
              <a:rPr lang="pl-PL" sz="2400" dirty="0" smtClean="0"/>
              <a:t>ależy </a:t>
            </a:r>
            <a:r>
              <a:rPr lang="pl-PL" sz="2400" dirty="0"/>
              <a:t>do najbardziej jadowitych i niebezpiecznych owadów w Polsce. Już jedno jego użądlenie powoduje ogromny ból, opuchliznę i pieczenie. Owad należy do gatunku z rodziny osowatych, na ciele ma intensywne żółte kolory z czarnymi paskami.</a:t>
            </a:r>
          </a:p>
          <a:p>
            <a:pPr algn="ctr"/>
            <a:r>
              <a:rPr lang="pl-PL" sz="2400" dirty="0"/>
              <a:t>Dorosłe osobniki mogą dorastać do 5 cm długości. Odwłok szerszeni jest wyposażony w długie jadowite żądło. Szerszenie z natury są drapieżnikami polują i odżywiają się ćmami, pszczołami oraz innymi owadami.</a:t>
            </a:r>
          </a:p>
        </p:txBody>
      </p:sp>
      <p:pic>
        <p:nvPicPr>
          <p:cNvPr id="24578" name="Picture 2" descr="szerszen pospol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32656"/>
            <a:ext cx="3024336" cy="2192644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6660232" y="948690"/>
            <a:ext cx="1709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.</a:t>
            </a:r>
            <a:endParaRPr lang="pl-PL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MUCHA </a:t>
            </a:r>
            <a:r>
              <a:rPr lang="pl-PL" dirty="0" err="1" smtClean="0"/>
              <a:t>TSE-TSE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11760" y="4725144"/>
            <a:ext cx="3024336" cy="177281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2000" dirty="0"/>
              <a:t>Muchy te przenoszą na zwierzęta i ludzi afrykańską trypanosomatozę powszechnie znaną jako śpiączka afrykańska. </a:t>
            </a:r>
          </a:p>
        </p:txBody>
      </p:sp>
      <p:sp>
        <p:nvSpPr>
          <p:cNvPr id="4" name="Prostokąt 3"/>
          <p:cNvSpPr/>
          <p:nvPr/>
        </p:nvSpPr>
        <p:spPr>
          <a:xfrm>
            <a:off x="971600" y="1340768"/>
            <a:ext cx="30963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rodzaj </a:t>
            </a:r>
            <a:r>
              <a:rPr lang="pl-PL" dirty="0"/>
              <a:t>owadów z rzędu muchówek. Zamieszkują tropikalną i subtropikalną Afrykę. Jest ich około 20 gatunków. Osiągają zazwyczaj długość ok. 12 </a:t>
            </a:r>
            <a:r>
              <a:rPr lang="pl-PL" dirty="0" err="1"/>
              <a:t>mm</a:t>
            </a:r>
            <a:r>
              <a:rPr lang="pl-PL" dirty="0"/>
              <a:t>. Przypominają wyglądem muchę domową. Narządy gębowe w postaci długiej kłujki, jajożyworodne.</a:t>
            </a:r>
          </a:p>
        </p:txBody>
      </p:sp>
      <p:pic>
        <p:nvPicPr>
          <p:cNvPr id="27650" name="Picture 2" descr="Listy z naszego sad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2656"/>
            <a:ext cx="3465059" cy="2307730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5220072" y="3140968"/>
            <a:ext cx="3563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/>
              <a:t>Owady te charakteryzują się wystającą z przodu trąbką, która jest w stanie przebić grubą skórę. Żywią się krwią ludzi oraz domowych i dzikich zwierząt.</a:t>
            </a: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KOMAR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1484784"/>
            <a:ext cx="7772400" cy="2149496"/>
          </a:xfrm>
        </p:spPr>
        <p:txBody>
          <a:bodyPr/>
          <a:lstStyle/>
          <a:p>
            <a:pPr algn="ctr">
              <a:buNone/>
            </a:pPr>
            <a:r>
              <a:rPr lang="pl-PL" dirty="0" smtClean="0"/>
              <a:t>jest </a:t>
            </a:r>
            <a:r>
              <a:rPr lang="pl-PL" dirty="0"/>
              <a:t>utrapieniem chyba wszystkich ludzi na świecie. Ten niewielki owad w tropikach przenosi groźną chorobę malarię, która przyczyniła się do setek tysięcy zgonów.</a:t>
            </a:r>
          </a:p>
        </p:txBody>
      </p:sp>
      <p:pic>
        <p:nvPicPr>
          <p:cNvPr id="25602" name="Picture 2" descr="komar pije kr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17032"/>
            <a:ext cx="3816424" cy="2960948"/>
          </a:xfrm>
          <a:prstGeom prst="rect">
            <a:avLst/>
          </a:prstGeom>
          <a:noFill/>
        </p:spPr>
      </p:pic>
      <p:pic>
        <p:nvPicPr>
          <p:cNvPr id="25604" name="Picture 4" descr="Różne Części Komara | Premium Wekt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717032"/>
            <a:ext cx="3672407" cy="29159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6000" dirty="0" smtClean="0"/>
              <a:t>!!! Uwaga !!!</a:t>
            </a:r>
            <a:endParaRPr lang="pl-PL" sz="6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b="1" dirty="0" smtClean="0">
                <a:solidFill>
                  <a:srgbClr val="FF0000"/>
                </a:solidFill>
              </a:rPr>
              <a:t>Owady są agresywne i bardzo niebezpieczne. W obronie gniazda lub sprowokowane, potrafią zaatakować człowieka w mgnieniu oka. Dosłownie kilka użądleń </a:t>
            </a:r>
            <a:r>
              <a:rPr lang="pl-PL" b="1" dirty="0" smtClean="0">
                <a:solidFill>
                  <a:srgbClr val="FF0000"/>
                </a:solidFill>
              </a:rPr>
              <a:t>może </a:t>
            </a:r>
            <a:r>
              <a:rPr lang="pl-PL" b="1" dirty="0" smtClean="0">
                <a:solidFill>
                  <a:srgbClr val="FF0000"/>
                </a:solidFill>
              </a:rPr>
              <a:t>u osób wrażliwych spowodować śmierć czy poważne kłopoty zdrowotne</a:t>
            </a:r>
            <a:endParaRPr lang="pl-PL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4449688" cy="1620792"/>
          </a:xfrm>
        </p:spPr>
        <p:txBody>
          <a:bodyPr/>
          <a:lstStyle/>
          <a:p>
            <a:r>
              <a:rPr lang="pl-PL" sz="4400" dirty="0" smtClean="0"/>
              <a:t>MUCHA I JEJ </a:t>
            </a:r>
            <a:br>
              <a:rPr lang="pl-PL" sz="4400" dirty="0" smtClean="0"/>
            </a:br>
            <a:r>
              <a:rPr lang="pl-PL" sz="4400" dirty="0" smtClean="0"/>
              <a:t>NIEZWYKŁE OCZY</a:t>
            </a:r>
            <a:endParaRPr lang="pl-PL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4400" y="2996952"/>
            <a:ext cx="6105872" cy="335860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pl-PL" dirty="0" smtClean="0"/>
              <a:t>Mucha </a:t>
            </a:r>
            <a:r>
              <a:rPr lang="pl-PL" dirty="0"/>
              <a:t> ma bardzo oryginalne oczy objętościowe, umieszczone po obu stronach</a:t>
            </a:r>
            <a:r>
              <a:rPr lang="pl-PL" dirty="0" smtClean="0"/>
              <a:t>. Jak </a:t>
            </a:r>
            <a:r>
              <a:rPr lang="pl-PL" dirty="0"/>
              <a:t>widać na zdjęciu oczu muchy, są one wizualnie podobne do mozaiki złożonej z 6-stronnych jednostek strukturalnych, zwanych fasetami lub </a:t>
            </a:r>
            <a:r>
              <a:rPr lang="pl-PL" dirty="0" err="1"/>
              <a:t>omotidiami</a:t>
            </a:r>
            <a:r>
              <a:rPr lang="pl-PL" dirty="0"/>
              <a:t>, podobnych do struktury plastrów miodu</a:t>
            </a:r>
            <a:r>
              <a:rPr lang="pl-PL" dirty="0" smtClean="0"/>
              <a:t>.</a:t>
            </a:r>
          </a:p>
          <a:p>
            <a:endParaRPr lang="pl-PL" dirty="0"/>
          </a:p>
        </p:txBody>
      </p:sp>
      <p:pic>
        <p:nvPicPr>
          <p:cNvPr id="4" name="Obraz 3" descr="okomuch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3789040"/>
            <a:ext cx="1579116" cy="2648164"/>
          </a:xfrm>
          <a:prstGeom prst="rect">
            <a:avLst/>
          </a:prstGeom>
        </p:spPr>
      </p:pic>
      <p:pic>
        <p:nvPicPr>
          <p:cNvPr id="5" name="Obraz 4" descr="glaza-u-muh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332656"/>
            <a:ext cx="3584398" cy="2232248"/>
          </a:xfrm>
          <a:prstGeom prst="rect">
            <a:avLst/>
          </a:prstGeom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836712"/>
            <a:ext cx="7772400" cy="45720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pl-PL" dirty="0" smtClean="0"/>
              <a:t>W owadach aparat wzrokowy jest bardziej złożony: każde oko składa się z 4 tysięcy faset, pokazując niewielką część widocznego obrazu. Dlatego tworzenie ogólnego obrazu świata zewnętrznego odbywa się zgodnie z zasadą „zbierania zagadek”, co pozwala nam mówić o wyjątkowości struktury mózgu much, zdolnej do przetwarzania ponad 100 klatek obrazów na sekundę.</a:t>
            </a:r>
          </a:p>
          <a:p>
            <a:pPr algn="ctr" fontAlgn="base">
              <a:buNone/>
            </a:pPr>
            <a:r>
              <a:rPr lang="pl-PL" dirty="0" smtClean="0">
                <a:solidFill>
                  <a:srgbClr val="FF0000"/>
                </a:solidFill>
              </a:rPr>
              <a:t>Uwaga!</a:t>
            </a:r>
          </a:p>
          <a:p>
            <a:pPr algn="ctr" fontAlgn="base">
              <a:buNone/>
            </a:pPr>
            <a:r>
              <a:rPr lang="pl-PL" dirty="0" smtClean="0"/>
              <a:t>Widoczne są nie tylko muchy, ale także inne owady: pszczoły mają 5 tys. Faset, motyle mają 17 tys., A posiadacze rekordów ważek mają do 30 tys.</a:t>
            </a:r>
          </a:p>
          <a:p>
            <a:endParaRPr lang="pl-PL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KONKURS Z BIOLOGII DLA UCZNIÓW GIMNAZJÓW WOJEWÓDZTWA WARMIŃSKO-MAZURSKIEGO  W ROKU SZKOLNYM 2017/2018 ETAP SZKOLNY Drogi G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692696"/>
            <a:ext cx="6264696" cy="2553445"/>
          </a:xfrm>
          <a:prstGeom prst="rect">
            <a:avLst/>
          </a:prstGeom>
          <a:noFill/>
        </p:spPr>
      </p:pic>
      <p:pic>
        <p:nvPicPr>
          <p:cNvPr id="50182" name="Picture 6" descr="Aparat gębowy owadów - budowa i typy - Atlas Przyrodnicz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717032"/>
            <a:ext cx="4464496" cy="203784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Różnorodność form zwierzęcych - stawonogi - Biologia - Opracowania.p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700808"/>
            <a:ext cx="5905500" cy="35242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9592" y="2132856"/>
            <a:ext cx="7772400" cy="1975104"/>
          </a:xfrm>
        </p:spPr>
        <p:txBody>
          <a:bodyPr/>
          <a:lstStyle/>
          <a:p>
            <a:pPr algn="ctr"/>
            <a:r>
              <a:rPr lang="pl-PL" sz="5400" dirty="0" smtClean="0"/>
              <a:t>Przygotowała</a:t>
            </a:r>
            <a:br>
              <a:rPr lang="pl-PL" sz="5400" dirty="0" smtClean="0"/>
            </a:br>
            <a:r>
              <a:rPr lang="pl-PL" sz="5400" dirty="0" smtClean="0"/>
              <a:t>Oliwia Glenc</a:t>
            </a:r>
            <a:br>
              <a:rPr lang="pl-PL" sz="5400" dirty="0" smtClean="0"/>
            </a:br>
            <a:r>
              <a:rPr lang="pl-PL" sz="5400" dirty="0" smtClean="0"/>
              <a:t>kl.6a</a:t>
            </a:r>
            <a:endParaRPr lang="pl-PL" sz="5400" dirty="0"/>
          </a:p>
        </p:txBody>
      </p:sp>
    </p:spTree>
  </p:cSld>
  <p:clrMapOvr>
    <a:masterClrMapping/>
  </p:clrMapOvr>
  <p:transition spd="slow"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144</TotalTime>
  <Words>601</Words>
  <Application>Microsoft Office PowerPoint</Application>
  <PresentationFormat>Pokaz na ekranie (4:3)</PresentationFormat>
  <Paragraphs>52</Paragraphs>
  <Slides>24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Metro</vt:lpstr>
      <vt:lpstr>Slajd 1</vt:lpstr>
      <vt:lpstr>Slajd 2</vt:lpstr>
      <vt:lpstr>Slajd 3</vt:lpstr>
      <vt:lpstr>BUDOWA I  CYKL ŻYCIOWY</vt:lpstr>
      <vt:lpstr>Greta oro  motyl o "szklanych skrzydłach"   </vt:lpstr>
      <vt:lpstr> Motyl Królowej Aleksandry</vt:lpstr>
      <vt:lpstr>Pawica gruszówka (Saturnia pyri)</vt:lpstr>
      <vt:lpstr>OWADY POŻYTECZNE </vt:lpstr>
      <vt:lpstr>Slajd 9</vt:lpstr>
      <vt:lpstr>biedronka</vt:lpstr>
      <vt:lpstr>Slajd 11</vt:lpstr>
      <vt:lpstr>PSZCZOŁA</vt:lpstr>
      <vt:lpstr>Kilka jadowitych i niebezpiecznych owadów żyjących w Polsce, na które powinniśmy uważać </vt:lpstr>
      <vt:lpstr>Trzmiel </vt:lpstr>
      <vt:lpstr>OSA</vt:lpstr>
      <vt:lpstr>Szerszeń </vt:lpstr>
      <vt:lpstr>MUCHA TSE-TSE</vt:lpstr>
      <vt:lpstr>KOMAR</vt:lpstr>
      <vt:lpstr>!!! Uwaga !!!</vt:lpstr>
      <vt:lpstr>MUCHA I JEJ  NIEZWYKŁE OCZY</vt:lpstr>
      <vt:lpstr>Slajd 21</vt:lpstr>
      <vt:lpstr>Slajd 22</vt:lpstr>
      <vt:lpstr>Slajd 23</vt:lpstr>
      <vt:lpstr>Przygotowała Oliwia Glenc kl.6a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Marcin</dc:creator>
  <cp:lastModifiedBy>Marcin</cp:lastModifiedBy>
  <cp:revision>20</cp:revision>
  <dcterms:created xsi:type="dcterms:W3CDTF">2020-12-11T17:46:04Z</dcterms:created>
  <dcterms:modified xsi:type="dcterms:W3CDTF">2020-12-11T20:10:09Z</dcterms:modified>
</cp:coreProperties>
</file>