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2" r:id="rId1"/>
  </p:sldMasterIdLst>
  <p:sldIdLst>
    <p:sldId id="256" r:id="rId2"/>
    <p:sldId id="257" r:id="rId3"/>
    <p:sldId id="258" r:id="rId4"/>
    <p:sldId id="259" r:id="rId5"/>
    <p:sldId id="262" r:id="rId6"/>
    <p:sldId id="264" r:id="rId7"/>
    <p:sldId id="268" r:id="rId8"/>
    <p:sldId id="269" r:id="rId9"/>
    <p:sldId id="270" r:id="rId10"/>
    <p:sldId id="275" r:id="rId11"/>
    <p:sldId id="279" r:id="rId12"/>
    <p:sldId id="278" r:id="rId13"/>
    <p:sldId id="277" r:id="rId14"/>
    <p:sldId id="276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8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23.06.2021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88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703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359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763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04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8923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7115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6865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0719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3597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0227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23.06.2021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3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C023BF8-3D91-47B6-9A06-AF5AF435B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366" y="1503802"/>
            <a:ext cx="3379985" cy="1925198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4294967295"/>
          </p:nvPr>
        </p:nvSpPr>
        <p:spPr>
          <a:xfrm>
            <a:off x="2525483" y="1575709"/>
            <a:ext cx="8098972" cy="32919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" indent="0" algn="r">
              <a:buNone/>
            </a:pPr>
            <a:r>
              <a:rPr lang="pl-PL" sz="4800" b="1" i="1" dirty="0">
                <a:solidFill>
                  <a:schemeClr val="tx1"/>
                </a:solidFill>
                <a:latin typeface="Comic Sans MS"/>
                <a:cs typeface="Courier New"/>
              </a:rPr>
              <a:t>PODSUMOWANIE KLASYFIKACJI </a:t>
            </a:r>
          </a:p>
          <a:p>
            <a:pPr marL="45720" indent="0" algn="r">
              <a:buNone/>
            </a:pPr>
            <a:r>
              <a:rPr lang="pl-PL" sz="4800" b="1" i="1" dirty="0">
                <a:solidFill>
                  <a:schemeClr val="tx1"/>
                </a:solidFill>
                <a:latin typeface="Comic Sans MS"/>
                <a:cs typeface="Courier New"/>
              </a:rPr>
              <a:t>ROCZNEJ W ROKU SZKOLNYM 2020/2021</a:t>
            </a:r>
          </a:p>
          <a:p>
            <a:endParaRPr lang="pl-PL" sz="6600" dirty="0">
              <a:solidFill>
                <a:schemeClr val="tx2"/>
              </a:solidFill>
              <a:cs typeface="Calibri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1524000" y="472397"/>
            <a:ext cx="9144000" cy="1103312"/>
          </a:xfrm>
        </p:spPr>
        <p:txBody>
          <a:bodyPr>
            <a:normAutofit/>
          </a:bodyPr>
          <a:lstStyle/>
          <a:p>
            <a:pPr algn="ctr"/>
            <a:r>
              <a:rPr lang="pl-PL" sz="2400" dirty="0">
                <a:solidFill>
                  <a:schemeClr val="tx2"/>
                </a:solidFill>
                <a:latin typeface="Comic Sans MS"/>
                <a:cs typeface="Calibri Light"/>
              </a:rPr>
              <a:t>Szkoła Podstawowa nr 1 im. Adama Mickiewicza w Gorzycach</a:t>
            </a:r>
            <a:endParaRPr lang="pl-PL" sz="2400" dirty="0">
              <a:solidFill>
                <a:schemeClr val="tx2"/>
              </a:solidFill>
              <a:latin typeface="Comic Sans M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7F56D09-36D5-4038-982B-82332A87A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494" y="4664644"/>
            <a:ext cx="4281264" cy="153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C10100-AB16-4FC0-B280-60FF35AAE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752" y="1416162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br>
              <a:rPr lang="pl-PL" sz="6000" b="1" i="1" u="sng" dirty="0">
                <a:latin typeface="Comic Sans MS"/>
                <a:cs typeface="Calibri Light"/>
              </a:rPr>
            </a:br>
            <a:br>
              <a:rPr lang="pl-PL" sz="6000" b="1" i="1" u="sng" dirty="0">
                <a:latin typeface="Comic Sans MS"/>
                <a:cs typeface="Calibri Light"/>
              </a:rPr>
            </a:br>
            <a:endParaRPr lang="pl-PL" sz="6000" dirty="0">
              <a:latin typeface="Comic Sans MS"/>
              <a:cs typeface="Calibri Ligh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9832" y="1454262"/>
            <a:ext cx="999744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pl-PL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Ilość uczniów w szkole: 320</a:t>
            </a:r>
          </a:p>
          <a:p>
            <a:pPr marL="0" indent="0">
              <a:buNone/>
            </a:pPr>
            <a:endParaRPr lang="pl-PL" sz="3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Ilość uczniów bez ocen </a:t>
            </a:r>
            <a:r>
              <a:rPr lang="pl-PL" sz="36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ndst</a:t>
            </a:r>
            <a:r>
              <a:rPr lang="pl-PL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: 319</a:t>
            </a:r>
          </a:p>
          <a:p>
            <a:pPr marL="0" indent="0">
              <a:buNone/>
            </a:pPr>
            <a:endParaRPr lang="pl-PL" sz="3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Ilość uczniów bez ocen </a:t>
            </a:r>
            <a:r>
              <a:rPr lang="pl-PL" sz="36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ndst,dop,dost</a:t>
            </a:r>
            <a:r>
              <a:rPr lang="pl-PL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.: 207 </a:t>
            </a:r>
          </a:p>
          <a:p>
            <a:pPr marL="0" indent="0">
              <a:buNone/>
            </a:pPr>
            <a:endParaRPr lang="pl-PL" b="1" dirty="0">
              <a:solidFill>
                <a:schemeClr val="tx2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178629C-286F-49CB-81A9-C5A22FC8B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7734" y="734786"/>
            <a:ext cx="1697500" cy="366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56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2FA4C7-6769-41D8-A07A-F0B1BB7D3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484" y="1563321"/>
            <a:ext cx="9404723" cy="875591"/>
          </a:xfrm>
        </p:spPr>
        <p:txBody>
          <a:bodyPr>
            <a:normAutofit fontScale="90000"/>
          </a:bodyPr>
          <a:lstStyle/>
          <a:p>
            <a:br>
              <a:rPr lang="pl-PL" sz="5400" b="1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5400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5400" i="1" u="sng" dirty="0">
                <a:solidFill>
                  <a:schemeClr val="tx2"/>
                </a:solidFill>
                <a:latin typeface="Comic Sans MS"/>
              </a:rPr>
            </a:br>
            <a:r>
              <a:rPr lang="pl-PL" sz="5400" b="1" i="1" dirty="0">
                <a:solidFill>
                  <a:schemeClr val="tx2"/>
                </a:solidFill>
                <a:latin typeface="Comic Sans MS"/>
              </a:rPr>
              <a:t>Uczniowie wyróżniający się             w nauce - klasy I-III</a:t>
            </a:r>
            <a:br>
              <a:rPr lang="pl-PL" sz="5400" b="1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5400" b="1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5400" b="1" i="1" u="sng" dirty="0">
                <a:solidFill>
                  <a:schemeClr val="tx2"/>
                </a:solidFill>
                <a:latin typeface="Comic Sans MS"/>
              </a:rPr>
            </a:br>
            <a:r>
              <a:rPr lang="pl-PL" sz="4800" b="1" i="1" dirty="0">
                <a:solidFill>
                  <a:schemeClr val="tx1"/>
                </a:solidFill>
                <a:latin typeface="Comic Sans MS"/>
              </a:rPr>
              <a:t>KLASA IA </a:t>
            </a:r>
            <a:r>
              <a:rPr lang="pl-PL" sz="4800" b="1" i="1" dirty="0">
                <a:solidFill>
                  <a:schemeClr val="accent5">
                    <a:lumMod val="75000"/>
                  </a:schemeClr>
                </a:solidFill>
                <a:latin typeface="Comic Sans MS"/>
              </a:rPr>
              <a:t>– 81%</a:t>
            </a:r>
            <a:br>
              <a:rPr lang="pl-PL" sz="4800" b="1" i="1" dirty="0">
                <a:solidFill>
                  <a:schemeClr val="accent5">
                    <a:lumMod val="75000"/>
                  </a:schemeClr>
                </a:solidFill>
                <a:latin typeface="Comic Sans MS"/>
              </a:rPr>
            </a:br>
            <a:br>
              <a:rPr lang="pl-PL" sz="4800" b="1" i="1" dirty="0">
                <a:solidFill>
                  <a:schemeClr val="accent5">
                    <a:lumMod val="75000"/>
                  </a:schemeClr>
                </a:solidFill>
                <a:latin typeface="Comic Sans MS"/>
              </a:rPr>
            </a:br>
            <a:r>
              <a:rPr lang="pl-PL" sz="4800" b="1" i="1" dirty="0">
                <a:solidFill>
                  <a:schemeClr val="tx1"/>
                </a:solidFill>
                <a:latin typeface="Comic Sans MS"/>
              </a:rPr>
              <a:t>KLASA IB </a:t>
            </a:r>
            <a:r>
              <a:rPr lang="pl-PL" sz="4800" b="1" i="1" dirty="0">
                <a:solidFill>
                  <a:schemeClr val="accent5">
                    <a:lumMod val="75000"/>
                  </a:schemeClr>
                </a:solidFill>
                <a:latin typeface="Comic Sans MS"/>
              </a:rPr>
              <a:t>– 79%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381" y="2438912"/>
            <a:ext cx="2734014" cy="3309257"/>
          </a:xfr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7F3A9503-E6B0-46FA-B046-4B32F408DD80}"/>
              </a:ext>
            </a:extLst>
          </p:cNvPr>
          <p:cNvSpPr txBox="1"/>
          <p:nvPr/>
        </p:nvSpPr>
        <p:spPr>
          <a:xfrm>
            <a:off x="6971341" y="5953555"/>
            <a:ext cx="4392283" cy="518783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002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E63990-2109-4385-9EF8-CE64A8A40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2261" y="1222681"/>
            <a:ext cx="9404723" cy="2451564"/>
          </a:xfrm>
        </p:spPr>
        <p:txBody>
          <a:bodyPr>
            <a:normAutofit fontScale="90000"/>
          </a:bodyPr>
          <a:lstStyle/>
          <a:p>
            <a:br>
              <a:rPr lang="pl-PL" sz="4800" b="1" i="1" u="sng" dirty="0">
                <a:latin typeface="Comic Sans MS"/>
              </a:rPr>
            </a:br>
            <a:br>
              <a:rPr lang="pl-PL" sz="4800" i="1" u="sng" dirty="0">
                <a:latin typeface="Comic Sans MS"/>
              </a:rPr>
            </a:br>
            <a:br>
              <a:rPr lang="pl-PL" sz="4800" i="1" u="sng" dirty="0">
                <a:latin typeface="Comic Sans MS"/>
              </a:rPr>
            </a:br>
            <a:r>
              <a:rPr lang="pl-PL" sz="4800" b="1" i="1" dirty="0">
                <a:solidFill>
                  <a:schemeClr val="tx1"/>
                </a:solidFill>
                <a:latin typeface="Comic Sans MS"/>
              </a:rPr>
              <a:t>KLASA IIA </a:t>
            </a:r>
            <a:r>
              <a:rPr lang="pl-PL" sz="4800" b="1" i="1" dirty="0">
                <a:latin typeface="Comic Sans MS"/>
              </a:rPr>
              <a:t>– 38%</a:t>
            </a:r>
            <a:br>
              <a:rPr lang="pl-PL" sz="4800" b="1" i="1" dirty="0">
                <a:latin typeface="Comic Sans MS"/>
              </a:rPr>
            </a:br>
            <a:br>
              <a:rPr lang="pl-PL" sz="4800" b="1" i="1" dirty="0">
                <a:latin typeface="Comic Sans MS"/>
              </a:rPr>
            </a:br>
            <a:r>
              <a:rPr lang="pl-PL" sz="4800" b="1" i="1" dirty="0">
                <a:solidFill>
                  <a:schemeClr val="tx1"/>
                </a:solidFill>
                <a:latin typeface="Comic Sans MS"/>
              </a:rPr>
              <a:t>KLASA IIB </a:t>
            </a:r>
            <a:r>
              <a:rPr lang="pl-PL" sz="4800" b="1" i="1" dirty="0">
                <a:latin typeface="Comic Sans MS"/>
              </a:rPr>
              <a:t>- 69%</a:t>
            </a:r>
            <a:br>
              <a:rPr lang="pl-PL" sz="4800" b="1" i="1" dirty="0">
                <a:latin typeface="Comic Sans MS"/>
              </a:rPr>
            </a:br>
            <a:br>
              <a:rPr lang="pl-PL" sz="4400" b="1" i="1" dirty="0">
                <a:latin typeface="Comic Sans MS"/>
              </a:rPr>
            </a:br>
            <a:r>
              <a:rPr lang="pl-PL" sz="4800" b="1" i="1" dirty="0">
                <a:solidFill>
                  <a:schemeClr val="tx1"/>
                </a:solidFill>
                <a:latin typeface="Comic Sans MS"/>
              </a:rPr>
              <a:t>KLASA IIIA </a:t>
            </a:r>
            <a:r>
              <a:rPr lang="pl-PL" sz="4800" b="1" i="1" dirty="0">
                <a:latin typeface="Comic Sans MS"/>
              </a:rPr>
              <a:t>– 88%</a:t>
            </a:r>
            <a:br>
              <a:rPr lang="pl-PL" sz="4800" b="1" i="1" dirty="0">
                <a:latin typeface="Comic Sans MS"/>
              </a:rPr>
            </a:br>
            <a:br>
              <a:rPr lang="pl-PL" sz="4800" b="1" i="1" dirty="0">
                <a:latin typeface="Comic Sans MS"/>
              </a:rPr>
            </a:br>
            <a:r>
              <a:rPr lang="pl-PL" sz="4800" b="1" i="1" dirty="0">
                <a:solidFill>
                  <a:schemeClr val="tx1"/>
                </a:solidFill>
                <a:latin typeface="Comic Sans MS"/>
              </a:rPr>
              <a:t>Klasa IIIB </a:t>
            </a:r>
            <a:r>
              <a:rPr lang="pl-PL" sz="4800" b="1" i="1" dirty="0">
                <a:latin typeface="Comic Sans MS"/>
              </a:rPr>
              <a:t>– 48%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6AF5DBE-858C-4A01-ABD0-1B784358E5DF}"/>
              </a:ext>
            </a:extLst>
          </p:cNvPr>
          <p:cNvSpPr txBox="1"/>
          <p:nvPr/>
        </p:nvSpPr>
        <p:spPr>
          <a:xfrm>
            <a:off x="4859995" y="6433580"/>
            <a:ext cx="7113916" cy="303123"/>
          </a:xfrm>
          <a:prstGeom prst="rect">
            <a:avLst/>
          </a:prstGeom>
        </p:spPr>
        <p:txBody>
          <a:bodyPr anchor="t">
            <a:normAutofit fontScale="85000" lnSpcReduction="10000"/>
          </a:bodyPr>
          <a:lstStyle/>
          <a:p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EA4E9B6-BE66-4FAE-AEA9-4EA03589B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28" y="2522035"/>
            <a:ext cx="4281264" cy="1533404"/>
          </a:xfrm>
          <a:prstGeom prst="rect">
            <a:avLst/>
          </a:prstGeom>
          <a:scene3d>
            <a:camera prst="orthographicFront">
              <a:rot lat="21594000" lon="0" rev="48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944903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6E35D6-C132-4C70-BB52-2FB66E635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sz="4000" b="1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4000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4000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4000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4000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4000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4000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4000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4000" i="1" u="sng" dirty="0">
                <a:solidFill>
                  <a:schemeClr val="tx2"/>
                </a:solidFill>
                <a:latin typeface="Comic Sans MS"/>
              </a:rPr>
            </a:br>
            <a:b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</a:rPr>
            </a:br>
            <a:r>
              <a:rPr lang="en-US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Uczniowie</a:t>
            </a:r>
            <a:r>
              <a:rPr lang="en-US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 z </a:t>
            </a:r>
            <a:r>
              <a:rPr lang="en-US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średnią</a:t>
            </a:r>
            <a:r>
              <a:rPr lang="en-US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 </a:t>
            </a:r>
            <a:r>
              <a:rPr lang="en-US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powyżej</a:t>
            </a:r>
            <a:r>
              <a:rPr lang="en-US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  <a:t> 4,75</a:t>
            </a:r>
            <a:br>
              <a:rPr lang="en-US" sz="4000" b="1" i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</a:br>
            <a:br>
              <a:rPr lang="en-US" sz="4000" b="1" i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</a:br>
            <a:r>
              <a:rPr lang="en-US" sz="3600" b="1" i="1" dirty="0">
                <a:solidFill>
                  <a:schemeClr val="tx1"/>
                </a:solidFill>
                <a:latin typeface="Comic Sans MS"/>
              </a:rPr>
              <a:t>KLASA IVA – </a:t>
            </a:r>
            <a:r>
              <a:rPr lang="pl-PL" sz="3600" b="1" i="1" dirty="0">
                <a:latin typeface="Comic Sans MS"/>
              </a:rPr>
              <a:t>61%</a:t>
            </a:r>
            <a:r>
              <a:rPr lang="en-US" sz="3600" b="1" i="1" dirty="0">
                <a:latin typeface="Comic Sans MS"/>
              </a:rPr>
              <a:t> </a:t>
            </a: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br>
              <a:rPr lang="en-US" sz="3600" b="1" i="1" dirty="0">
                <a:solidFill>
                  <a:schemeClr val="tx1"/>
                </a:solidFill>
                <a:latin typeface="Comic Sans MS"/>
              </a:rPr>
            </a:br>
            <a:r>
              <a:rPr lang="en-US" sz="3600" b="1" i="1" dirty="0">
                <a:solidFill>
                  <a:schemeClr val="tx1"/>
                </a:solidFill>
                <a:latin typeface="Comic Sans MS"/>
              </a:rPr>
              <a:t>KLASA IVB – </a:t>
            </a:r>
            <a:r>
              <a:rPr lang="pl-PL" sz="3600" b="1" i="1" dirty="0">
                <a:latin typeface="Comic Sans MS"/>
              </a:rPr>
              <a:t>70%</a:t>
            </a: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VA– </a:t>
            </a:r>
            <a:r>
              <a:rPr lang="pl-PL" sz="3600" b="1" i="1" dirty="0">
                <a:latin typeface="Comic Sans MS"/>
              </a:rPr>
              <a:t>29%</a:t>
            </a: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VIA – </a:t>
            </a:r>
            <a:r>
              <a:rPr lang="pl-PL" sz="3600" b="1" i="1" dirty="0">
                <a:latin typeface="Comic Sans MS"/>
              </a:rPr>
              <a:t>37%</a:t>
            </a: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VIB </a:t>
            </a:r>
            <a:r>
              <a:rPr lang="pl-PL" sz="3600" b="1" i="1" dirty="0">
                <a:solidFill>
                  <a:schemeClr val="tx2"/>
                </a:solidFill>
                <a:latin typeface="Comic Sans MS"/>
              </a:rPr>
              <a:t>– </a:t>
            </a:r>
            <a:r>
              <a:rPr lang="pl-PL" sz="3600" b="1" i="1" dirty="0">
                <a:latin typeface="Comic Sans MS"/>
              </a:rPr>
              <a:t>67%</a:t>
            </a:r>
            <a:br>
              <a:rPr lang="pl-PL" sz="3600" b="1" i="1" u="sng" dirty="0">
                <a:solidFill>
                  <a:schemeClr val="tx2"/>
                </a:solidFill>
                <a:latin typeface="Comic Sans MS"/>
              </a:rPr>
            </a:br>
            <a:br>
              <a:rPr lang="en-US" sz="36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</a:rPr>
            </a:br>
            <a:endParaRPr lang="pl-PL" sz="36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3117775-DE09-4E6A-910B-289634B74E99}"/>
              </a:ext>
            </a:extLst>
          </p:cNvPr>
          <p:cNvSpPr txBox="1"/>
          <p:nvPr/>
        </p:nvSpPr>
        <p:spPr>
          <a:xfrm>
            <a:off x="11731132" y="6307249"/>
            <a:ext cx="255917" cy="51878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endParaRPr lang="en-US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113" y="3216207"/>
            <a:ext cx="2051077" cy="260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81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E1CD4E-9CC8-4F8B-ABCC-CD291931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315678"/>
            <a:ext cx="9875520" cy="1356360"/>
          </a:xfrm>
        </p:spPr>
        <p:txBody>
          <a:bodyPr>
            <a:normAutofit fontScale="90000"/>
          </a:bodyPr>
          <a:lstStyle/>
          <a:p>
            <a:pPr algn="ctr"/>
            <a:br>
              <a:rPr lang="pl-PL" b="1" i="1" u="sng" dirty="0">
                <a:latin typeface="Comic Sans MS"/>
              </a:rPr>
            </a:br>
            <a:br>
              <a:rPr lang="pl-PL" i="1" u="sng" dirty="0">
                <a:latin typeface="Comic Sans MS"/>
              </a:rPr>
            </a:br>
            <a:br>
              <a:rPr lang="pl-PL" i="1" u="sng" dirty="0">
                <a:latin typeface="Comic Sans MS"/>
              </a:rPr>
            </a:br>
            <a:br>
              <a:rPr lang="pl-PL" i="1" u="sng" dirty="0">
                <a:latin typeface="Comic Sans MS"/>
              </a:rPr>
            </a:br>
            <a:br>
              <a:rPr lang="pl-PL" i="1" u="sng" dirty="0">
                <a:latin typeface="Comic Sans MS"/>
              </a:rPr>
            </a:br>
            <a:br>
              <a:rPr lang="pl-PL" i="1" u="sng" dirty="0">
                <a:latin typeface="Comic Sans MS"/>
              </a:rPr>
            </a:br>
            <a:br>
              <a:rPr lang="pl-PL" i="1" u="sng" dirty="0">
                <a:latin typeface="Comic Sans MS"/>
              </a:rPr>
            </a:br>
            <a:br>
              <a:rPr lang="pl-PL" i="1" u="sng" dirty="0">
                <a:latin typeface="Comic Sans MS"/>
              </a:rPr>
            </a:br>
            <a:br>
              <a:rPr lang="pl-PL" i="1" u="sng" dirty="0">
                <a:latin typeface="Comic Sans MS"/>
              </a:rPr>
            </a:br>
            <a:br>
              <a:rPr lang="pl-PL" i="1" u="sng" dirty="0"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effectLst/>
                <a:latin typeface="Comic Sans MS"/>
              </a:rPr>
              <a:t>KLASA VIC </a:t>
            </a:r>
            <a:r>
              <a:rPr lang="pl-PL" sz="3600" b="1" i="1" dirty="0">
                <a:effectLst/>
                <a:latin typeface="Comic Sans MS"/>
              </a:rPr>
              <a:t>– 38%</a:t>
            </a:r>
            <a:br>
              <a:rPr lang="en-US" sz="3600" b="1" i="1" dirty="0">
                <a:effectLst/>
                <a:latin typeface="Comic Sans MS"/>
              </a:rPr>
            </a:br>
            <a:br>
              <a:rPr lang="pl-PL" sz="3600" b="1" i="1" dirty="0">
                <a:effectLst/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effectLst/>
                <a:latin typeface="Comic Sans MS"/>
              </a:rPr>
              <a:t>KLASA VIIA </a:t>
            </a:r>
            <a:r>
              <a:rPr lang="pl-PL" sz="3600" b="1" i="1" dirty="0">
                <a:effectLst/>
                <a:latin typeface="Comic Sans MS"/>
              </a:rPr>
              <a:t>– 37%</a:t>
            </a:r>
            <a:br>
              <a:rPr lang="pl-PL" sz="3600" b="1" i="1" dirty="0">
                <a:effectLst/>
                <a:latin typeface="Comic Sans MS"/>
              </a:rPr>
            </a:br>
            <a:br>
              <a:rPr lang="pl-PL" sz="3600" b="1" i="1" dirty="0">
                <a:effectLst/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effectLst/>
                <a:latin typeface="Comic Sans MS"/>
              </a:rPr>
              <a:t>KLASA VIIB </a:t>
            </a:r>
            <a:r>
              <a:rPr lang="pl-PL" sz="3600" b="1" i="1" dirty="0">
                <a:effectLst/>
                <a:latin typeface="Comic Sans MS"/>
              </a:rPr>
              <a:t>– 32%</a:t>
            </a:r>
            <a:br>
              <a:rPr lang="pl-PL" sz="3600" b="1" i="1" dirty="0">
                <a:effectLst/>
                <a:latin typeface="Comic Sans MS"/>
              </a:rPr>
            </a:br>
            <a:br>
              <a:rPr lang="pl-PL" sz="3600" b="1" i="1" dirty="0">
                <a:effectLst/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effectLst/>
                <a:latin typeface="Comic Sans MS"/>
              </a:rPr>
              <a:t>KLASA VIIC </a:t>
            </a:r>
            <a:r>
              <a:rPr lang="pl-PL" sz="3600" b="1" i="1" dirty="0">
                <a:effectLst/>
                <a:latin typeface="Comic Sans MS"/>
              </a:rPr>
              <a:t>– 32 %</a:t>
            </a:r>
            <a:br>
              <a:rPr lang="pl-PL" sz="3600" b="1" i="1" dirty="0">
                <a:effectLst/>
                <a:latin typeface="Comic Sans MS"/>
              </a:rPr>
            </a:br>
            <a:br>
              <a:rPr lang="pl-PL" sz="3600" b="1" i="1" dirty="0">
                <a:solidFill>
                  <a:schemeClr val="tx1"/>
                </a:solidFill>
                <a:effectLst/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effectLst/>
                <a:latin typeface="Comic Sans MS"/>
              </a:rPr>
              <a:t>KLASA VIIIA </a:t>
            </a:r>
            <a:r>
              <a:rPr lang="pl-PL" sz="3600" b="1" i="1" dirty="0">
                <a:effectLst/>
                <a:latin typeface="Comic Sans MS"/>
              </a:rPr>
              <a:t>– 28%</a:t>
            </a:r>
            <a:br>
              <a:rPr lang="pl-PL" sz="3600" b="1" i="1" dirty="0">
                <a:effectLst/>
                <a:latin typeface="Comic Sans MS"/>
              </a:rPr>
            </a:br>
            <a:br>
              <a:rPr lang="pl-PL" sz="3600" b="1" i="1" dirty="0">
                <a:solidFill>
                  <a:schemeClr val="tx1"/>
                </a:solidFill>
                <a:effectLst/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effectLst/>
                <a:latin typeface="Comic Sans MS"/>
              </a:rPr>
              <a:t>KLASA VIIIB </a:t>
            </a:r>
            <a:r>
              <a:rPr lang="pl-PL" sz="3600" b="1" i="1" dirty="0">
                <a:effectLst/>
                <a:latin typeface="Comic Sans MS"/>
              </a:rPr>
              <a:t>– 30%</a:t>
            </a:r>
            <a:br>
              <a:rPr lang="pl-PL" b="1" i="1" dirty="0">
                <a:effectLst/>
                <a:latin typeface="Comic Sans MS"/>
              </a:rPr>
            </a:br>
            <a:r>
              <a:rPr lang="pl-PL" dirty="0">
                <a:effectLst/>
              </a:rPr>
              <a:t> 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1D8B5D8-0A9A-415E-A6FF-B7DF77A4C78D}"/>
              </a:ext>
            </a:extLst>
          </p:cNvPr>
          <p:cNvSpPr txBox="1"/>
          <p:nvPr/>
        </p:nvSpPr>
        <p:spPr>
          <a:xfrm>
            <a:off x="5560270" y="6714254"/>
            <a:ext cx="6179388" cy="99113"/>
          </a:xfrm>
          <a:prstGeom prst="rect">
            <a:avLst/>
          </a:prstGeom>
        </p:spPr>
        <p:txBody>
          <a:bodyPr anchor="t"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E022A75-84E5-406B-A0CD-0E2D79691ABE}"/>
              </a:ext>
            </a:extLst>
          </p:cNvPr>
          <p:cNvSpPr txBox="1"/>
          <p:nvPr/>
        </p:nvSpPr>
        <p:spPr>
          <a:xfrm>
            <a:off x="6551813" y="6600391"/>
            <a:ext cx="5287992" cy="41814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3972404-110E-4CA0-9674-B3794365A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003" y="2448463"/>
            <a:ext cx="4281264" cy="1533404"/>
          </a:xfrm>
          <a:prstGeom prst="rect">
            <a:avLst/>
          </a:prstGeom>
          <a:scene3d>
            <a:camera prst="orthographicFront">
              <a:rot lat="21594000" lon="0" rev="48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95703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6205C6-86BB-48C1-ABCA-A116BD1A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62" y="644183"/>
            <a:ext cx="11755275" cy="735772"/>
          </a:xfrm>
        </p:spPr>
        <p:txBody>
          <a:bodyPr>
            <a:normAutofit fontScale="90000"/>
          </a:bodyPr>
          <a:lstStyle/>
          <a:p>
            <a:pPr algn="ctr"/>
            <a:br>
              <a:rPr lang="pl-PL" b="1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dirty="0">
                <a:solidFill>
                  <a:schemeClr val="tx2"/>
                </a:solidFill>
                <a:latin typeface="Comic Sans MS"/>
              </a:rPr>
            </a:br>
            <a:r>
              <a:rPr lang="pl-PL" b="1" i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Uczniowie wyróżniający się w zachowaniu</a:t>
            </a:r>
            <a:br>
              <a:rPr lang="pl-PL" b="1" i="1" u="sng" dirty="0">
                <a:latin typeface="Comic Sans MS"/>
              </a:rPr>
            </a:br>
            <a:br>
              <a:rPr lang="pl-PL" b="1" i="1" u="sng" dirty="0"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IA – </a:t>
            </a:r>
            <a:r>
              <a:rPr lang="pl-PL" sz="3600" b="1" i="1" dirty="0">
                <a:latin typeface="Comic Sans MS"/>
              </a:rPr>
              <a:t>81%</a:t>
            </a: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IB - </a:t>
            </a:r>
            <a:r>
              <a:rPr lang="pl-PL" sz="3600" b="1" i="1" dirty="0">
                <a:latin typeface="Comic Sans MS"/>
              </a:rPr>
              <a:t>79%</a:t>
            </a: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IIA - </a:t>
            </a:r>
            <a:r>
              <a:rPr lang="pl-PL" sz="3600" b="1" i="1" dirty="0">
                <a:latin typeface="Comic Sans MS"/>
              </a:rPr>
              <a:t>44%</a:t>
            </a: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IIB - </a:t>
            </a:r>
            <a:r>
              <a:rPr lang="pl-PL" sz="3600" b="1" i="1" dirty="0">
                <a:latin typeface="Comic Sans MS"/>
              </a:rPr>
              <a:t>77%</a:t>
            </a: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IIIA - </a:t>
            </a:r>
            <a:r>
              <a:rPr lang="pl-PL" sz="3600" b="1" i="1" dirty="0">
                <a:latin typeface="Comic Sans MS"/>
              </a:rPr>
              <a:t>88%</a:t>
            </a: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br>
              <a:rPr lang="pl-PL" sz="3600" b="1" i="1" dirty="0">
                <a:solidFill>
                  <a:schemeClr val="tx1"/>
                </a:solidFill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IIIB -</a:t>
            </a:r>
            <a:r>
              <a:rPr lang="pl-PL" sz="3600" b="1" i="1" dirty="0">
                <a:latin typeface="Comic Sans MS"/>
              </a:rPr>
              <a:t> 48%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6791BE3-D6EF-4D33-9B5A-B2AEDBB73E6D}"/>
              </a:ext>
            </a:extLst>
          </p:cNvPr>
          <p:cNvSpPr txBox="1"/>
          <p:nvPr/>
        </p:nvSpPr>
        <p:spPr>
          <a:xfrm>
            <a:off x="4724400" y="4343400"/>
            <a:ext cx="2743200" cy="317500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378" y="2941466"/>
            <a:ext cx="1971271" cy="343886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4ECEACC-8FBC-4593-B051-5E94FE9D9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68" y="1723697"/>
            <a:ext cx="3010481" cy="284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82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5ADB68-0FB2-4F2F-9A2B-1D8C694E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sz="4400" b="1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</a:br>
            <a:r>
              <a:rPr lang="pl-PL" sz="4400" b="1" i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Uczniowie z zachowaniem wzorowym</a:t>
            </a:r>
            <a:br>
              <a:rPr lang="pl-PL" sz="4400" b="1" i="1" u="sng" dirty="0">
                <a:latin typeface="Comic Sans MS"/>
              </a:rPr>
            </a:br>
            <a:br>
              <a:rPr lang="pl-PL" sz="4400" b="1" i="1" u="sng" dirty="0"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IVA </a:t>
            </a:r>
            <a:r>
              <a:rPr lang="pl-PL" sz="3600" b="1" i="1" dirty="0">
                <a:latin typeface="Comic Sans MS"/>
              </a:rPr>
              <a:t>– 15 osób</a:t>
            </a:r>
            <a:br>
              <a:rPr lang="pl-PL" sz="3600" b="1" i="1" dirty="0">
                <a:latin typeface="Comic Sans MS"/>
              </a:rPr>
            </a:br>
            <a:br>
              <a:rPr lang="pl-PL" sz="3600" b="1" i="1" dirty="0"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IVB </a:t>
            </a:r>
            <a:r>
              <a:rPr lang="pl-PL" sz="3600" b="1" i="1" dirty="0">
                <a:latin typeface="Comic Sans MS"/>
              </a:rPr>
              <a:t>– 11 osób</a:t>
            </a:r>
            <a:br>
              <a:rPr lang="pl-PL" sz="3600" b="1" i="1" dirty="0">
                <a:latin typeface="Comic Sans MS"/>
              </a:rPr>
            </a:br>
            <a:br>
              <a:rPr lang="pl-PL" sz="3600" b="1" i="1" dirty="0"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VA  </a:t>
            </a:r>
            <a:r>
              <a:rPr lang="pl-PL" sz="3600" b="1" i="1" dirty="0">
                <a:latin typeface="Comic Sans MS"/>
              </a:rPr>
              <a:t>– 5 osób</a:t>
            </a:r>
            <a:br>
              <a:rPr lang="pl-PL" sz="3600" b="1" i="1" dirty="0">
                <a:latin typeface="Comic Sans MS"/>
              </a:rPr>
            </a:br>
            <a:br>
              <a:rPr lang="pl-PL" sz="3600" b="1" i="1" dirty="0"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VIA </a:t>
            </a:r>
            <a:r>
              <a:rPr lang="pl-PL" sz="3600" b="1" i="1" dirty="0">
                <a:latin typeface="Comic Sans MS"/>
              </a:rPr>
              <a:t>– 8 osób</a:t>
            </a:r>
            <a:br>
              <a:rPr lang="pl-PL" sz="3600" b="1" i="1" dirty="0">
                <a:latin typeface="Comic Sans MS"/>
              </a:rPr>
            </a:br>
            <a:br>
              <a:rPr lang="pl-PL" sz="3600" b="1" i="1" dirty="0"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  <a:latin typeface="Comic Sans MS"/>
              </a:rPr>
              <a:t>KLASA VIB </a:t>
            </a:r>
            <a:r>
              <a:rPr lang="pl-PL" sz="3600" b="1" i="1" dirty="0">
                <a:latin typeface="Comic Sans MS"/>
              </a:rPr>
              <a:t>– 12 osób</a:t>
            </a:r>
            <a:br>
              <a:rPr lang="pl-PL" sz="3600" b="1" i="1" dirty="0">
                <a:latin typeface="Comic Sans MS"/>
              </a:rPr>
            </a:br>
            <a:br>
              <a:rPr lang="pl-PL" sz="3600" b="1" i="1" dirty="0">
                <a:latin typeface="Comic Sans MS"/>
              </a:rPr>
            </a:br>
            <a:br>
              <a:rPr lang="pl-PL" sz="3600" b="1" i="1" dirty="0">
                <a:latin typeface="Comic Sans MS"/>
              </a:rPr>
            </a:br>
            <a:br>
              <a:rPr lang="pl-PL" sz="3600" b="1" i="1" dirty="0">
                <a:latin typeface="Comic Sans MS"/>
              </a:rPr>
            </a:br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457" y="3573916"/>
            <a:ext cx="2528777" cy="263625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925BBE7-3ED2-4794-B751-232CEA259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320066"/>
            <a:ext cx="1752386" cy="28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452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0E6A5A-E00F-4053-B1AE-AA96DB9DE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490" y="314495"/>
            <a:ext cx="9404723" cy="1085220"/>
          </a:xfrm>
        </p:spPr>
        <p:txBody>
          <a:bodyPr>
            <a:noAutofit/>
          </a:bodyPr>
          <a:lstStyle/>
          <a:p>
            <a:pPr algn="ctr"/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r>
              <a:rPr lang="pl-PL" sz="3200" b="1" i="1" dirty="0">
                <a:solidFill>
                  <a:schemeClr val="tx1"/>
                </a:solidFill>
                <a:latin typeface="Comic Sans MS"/>
              </a:rPr>
              <a:t>KLASA VIC </a:t>
            </a:r>
            <a:r>
              <a:rPr lang="pl-PL" sz="3200" b="1" i="1" dirty="0">
                <a:latin typeface="Comic Sans MS"/>
              </a:rPr>
              <a:t>– 5 osób</a:t>
            </a:r>
            <a:br>
              <a:rPr lang="pl-PL" sz="3200" b="1" i="1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r>
              <a:rPr lang="pl-PL" sz="3200" b="1" i="1" dirty="0">
                <a:solidFill>
                  <a:schemeClr val="tx1"/>
                </a:solidFill>
                <a:latin typeface="Comic Sans MS"/>
              </a:rPr>
              <a:t>KLASA VIIA </a:t>
            </a:r>
            <a:r>
              <a:rPr lang="pl-PL" sz="3200" b="1" i="1" dirty="0">
                <a:latin typeface="Comic Sans MS"/>
              </a:rPr>
              <a:t>– 6 osób</a:t>
            </a:r>
            <a:br>
              <a:rPr lang="pl-PL" sz="3200" b="1" i="1" dirty="0">
                <a:latin typeface="Comic Sans MS"/>
              </a:rPr>
            </a:br>
            <a:br>
              <a:rPr lang="pl-PL" sz="3200" b="1" i="1" dirty="0">
                <a:latin typeface="Comic Sans MS"/>
              </a:rPr>
            </a:br>
            <a:r>
              <a:rPr lang="pl-PL" sz="3200" b="1" i="1" dirty="0">
                <a:solidFill>
                  <a:schemeClr val="tx1"/>
                </a:solidFill>
                <a:latin typeface="Comic Sans MS"/>
              </a:rPr>
              <a:t>KLASA VIIB </a:t>
            </a:r>
            <a:r>
              <a:rPr lang="pl-PL" sz="3200" b="1" i="1" dirty="0">
                <a:latin typeface="Comic Sans MS"/>
              </a:rPr>
              <a:t>– 4 osoby</a:t>
            </a:r>
            <a:br>
              <a:rPr lang="pl-PL" sz="3200" b="1" i="1" dirty="0">
                <a:latin typeface="Comic Sans MS"/>
              </a:rPr>
            </a:br>
            <a:br>
              <a:rPr lang="pl-PL" sz="3200" b="1" i="1" dirty="0">
                <a:latin typeface="Comic Sans MS"/>
              </a:rPr>
            </a:br>
            <a:r>
              <a:rPr lang="pl-PL" sz="3200" b="1" i="1" dirty="0">
                <a:solidFill>
                  <a:schemeClr val="tx1"/>
                </a:solidFill>
                <a:latin typeface="Comic Sans MS"/>
              </a:rPr>
              <a:t>KLASA VIIC </a:t>
            </a:r>
            <a:r>
              <a:rPr lang="pl-PL" sz="3200" b="1" i="1" dirty="0">
                <a:latin typeface="Comic Sans MS"/>
              </a:rPr>
              <a:t>– 3 osoby</a:t>
            </a:r>
            <a:br>
              <a:rPr lang="pl-PL" sz="3200" b="1" i="1" dirty="0">
                <a:latin typeface="Comic Sans MS"/>
              </a:rPr>
            </a:br>
            <a:br>
              <a:rPr lang="pl-PL" sz="3200" b="1" i="1" dirty="0">
                <a:latin typeface="Comic Sans MS"/>
              </a:rPr>
            </a:br>
            <a:r>
              <a:rPr lang="pl-PL" sz="3200" b="1" i="1" dirty="0">
                <a:solidFill>
                  <a:schemeClr val="tx1"/>
                </a:solidFill>
                <a:latin typeface="Comic Sans MS"/>
              </a:rPr>
              <a:t>KLASA VIIIA </a:t>
            </a:r>
            <a:r>
              <a:rPr lang="pl-PL" sz="3200" b="1" i="1" dirty="0">
                <a:latin typeface="Comic Sans MS"/>
              </a:rPr>
              <a:t>– 9 osób</a:t>
            </a:r>
            <a:br>
              <a:rPr lang="pl-PL" sz="3200" b="1" i="1" dirty="0">
                <a:latin typeface="Comic Sans MS"/>
              </a:rPr>
            </a:br>
            <a:br>
              <a:rPr lang="pl-PL" sz="3200" b="1" i="1" dirty="0">
                <a:solidFill>
                  <a:schemeClr val="tx1"/>
                </a:solidFill>
                <a:latin typeface="Comic Sans MS"/>
              </a:rPr>
            </a:br>
            <a:r>
              <a:rPr lang="pl-PL" sz="3200" b="1" i="1" dirty="0">
                <a:solidFill>
                  <a:schemeClr val="tx1"/>
                </a:solidFill>
                <a:latin typeface="Comic Sans MS"/>
              </a:rPr>
              <a:t>KLASA VIIIB </a:t>
            </a:r>
            <a:r>
              <a:rPr lang="pl-PL" sz="3200" b="1" i="1" dirty="0">
                <a:latin typeface="Comic Sans MS"/>
              </a:rPr>
              <a:t>– 8 osób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BF4332E-BD43-4DB5-8B43-B949480E3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055" y="1437430"/>
            <a:ext cx="2144111" cy="344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07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1643743" y="304799"/>
            <a:ext cx="8186057" cy="7171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  Statystyka frekwencji wg klas</a:t>
            </a:r>
          </a:p>
          <a:p>
            <a:endParaRPr lang="pl-PL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r>
              <a:rPr lang="pl-PL" sz="2000" b="1" dirty="0">
                <a:latin typeface="Comic Sans MS" panose="030F0702030302020204" pitchFamily="66" charset="0"/>
              </a:rPr>
              <a:t>klasa	% obecności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6b	     94,50%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4b	     94,38%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2b	     93,92%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4a	           93,54%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2a	           93,38%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8b	     93,02%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5a	           92,98%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6a	           91,55%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3b	     90,98%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8a	           90,86%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3a	           90,79%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1a	           90,19%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6c	           90,02%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1b	           88,32%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7b	     87,47%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7a	           86,72%</a:t>
            </a:r>
          </a:p>
          <a:p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7c	           82,48%</a:t>
            </a:r>
          </a:p>
          <a:p>
            <a:endParaRPr lang="pl-PL" dirty="0">
              <a:solidFill>
                <a:schemeClr val="tx2"/>
              </a:solidFill>
            </a:endParaRPr>
          </a:p>
          <a:p>
            <a:endParaRPr lang="pl-PL" dirty="0">
              <a:solidFill>
                <a:schemeClr val="tx2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6410503-1337-4D45-BC3B-924625E46D0E}"/>
              </a:ext>
            </a:extLst>
          </p:cNvPr>
          <p:cNvSpPr txBox="1"/>
          <p:nvPr/>
        </p:nvSpPr>
        <p:spPr>
          <a:xfrm>
            <a:off x="6706991" y="1317171"/>
            <a:ext cx="3841266" cy="642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83C03BA-62AB-43DE-A807-C4BD75972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658" y="1759023"/>
            <a:ext cx="5869468" cy="393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51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492744" y="405233"/>
            <a:ext cx="8331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Średnia ocen wg klas IV-VIII</a:t>
            </a:r>
          </a:p>
          <a:p>
            <a:endParaRPr lang="pl-PL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r>
              <a:rPr lang="pl-PL" sz="2400" b="1" dirty="0">
                <a:latin typeface="Comic Sans MS" panose="030F0702030302020204" pitchFamily="66" charset="0"/>
              </a:rPr>
              <a:t>Średnia ocen w szkole: 4,44</a:t>
            </a:r>
          </a:p>
          <a:p>
            <a:endParaRPr lang="pl-PL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r>
              <a:rPr lang="pl-PL" sz="2000" b="1" dirty="0">
                <a:latin typeface="Comic Sans MS" panose="030F0702030302020204" pitchFamily="66" charset="0"/>
              </a:rPr>
              <a:t>Klasa	Średnia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4b	  5,03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4a        4,88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6b	  4,68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6c        4,52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5a	        4,32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6a	        4,31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8a	        4,30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8b	  4,30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7b	  4,25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7a	        4,18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7c        4,09</a:t>
            </a:r>
          </a:p>
          <a:p>
            <a:endParaRPr lang="pl-PL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endParaRPr lang="pl-PL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D122EDD-99EE-49CA-A8FF-D2A869D1F968}"/>
              </a:ext>
            </a:extLst>
          </p:cNvPr>
          <p:cNvSpPr txBox="1"/>
          <p:nvPr/>
        </p:nvSpPr>
        <p:spPr>
          <a:xfrm>
            <a:off x="5300675" y="2289906"/>
            <a:ext cx="6509332" cy="1139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400" dirty="0">
                <a:latin typeface="Comic Sans MS" panose="030F0702030302020204" pitchFamily="66" charset="0"/>
              </a:rPr>
              <a:t>Najwyższa średnia ocen w szkole – 5,67</a:t>
            </a:r>
          </a:p>
          <a:p>
            <a:pPr>
              <a:lnSpc>
                <a:spcPct val="150000"/>
              </a:lnSpc>
            </a:pPr>
            <a:r>
              <a:rPr lang="pl-PL" sz="2400" dirty="0">
                <a:latin typeface="Comic Sans MS" panose="030F0702030302020204" pitchFamily="66" charset="0"/>
              </a:rPr>
              <a:t>Najniższa średnia ocen w szkole – 2,29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D0BABF2-CB4B-4EE0-AD85-742AC545F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351" y="4520568"/>
            <a:ext cx="4281264" cy="153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12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 rot="2310880">
            <a:off x="4615544" y="3553172"/>
            <a:ext cx="81207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Średnia ocen wg przedmiotów</a:t>
            </a:r>
          </a:p>
          <a:p>
            <a:endParaRPr lang="pl-PL" sz="3600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endParaRPr lang="pl-PL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endParaRPr lang="pl-PL" dirty="0">
              <a:solidFill>
                <a:schemeClr val="tx2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280619"/>
              </p:ext>
            </p:extLst>
          </p:nvPr>
        </p:nvGraphicFramePr>
        <p:xfrm>
          <a:off x="237545" y="492950"/>
          <a:ext cx="4421541" cy="6049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69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2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872">
                <a:tc>
                  <a:txBody>
                    <a:bodyPr/>
                    <a:lstStyle/>
                    <a:p>
                      <a:pPr marL="631190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Przedmiot</a:t>
                      </a:r>
                      <a:endParaRPr lang="pl-PL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Średnia</a:t>
                      </a:r>
                      <a:endParaRPr lang="pl-PL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31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Muzyka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5,38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Wychowanie fizyczne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5,26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229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Edukacja dla bezpieczeństwa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5,18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Technika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5,15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Religia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5,13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Informatyka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4,87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Plastyka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4,64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Przyroda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4,63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Język angielski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4,33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Wiedza o społeczeństwie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4,18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Biologia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4,07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Geografia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4,03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Historia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3,90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Język polski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3,84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Język niemiecki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3,83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Matematyka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3,80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Fizyka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3,79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Chemia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3,74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6" name="Obraz 5">
            <a:extLst>
              <a:ext uri="{FF2B5EF4-FFF2-40B4-BE49-F238E27FC236}">
                <a16:creationId xmlns:a16="http://schemas.microsoft.com/office/drawing/2014/main" id="{D113EB1F-9CCD-4C3E-B773-704AC62C6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6538" y="391885"/>
            <a:ext cx="3464286" cy="2888618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5DE8AD2-6020-46E1-8CDC-F16E81562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947" y="3803371"/>
            <a:ext cx="2209992" cy="225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34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369618"/>
              </p:ext>
            </p:extLst>
          </p:nvPr>
        </p:nvGraphicFramePr>
        <p:xfrm>
          <a:off x="1793105" y="1122387"/>
          <a:ext cx="8825024" cy="54504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0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03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0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Klasa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pl-PL" sz="2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Przedmiot z najwyższą średnią</a:t>
                      </a:r>
                      <a:endParaRPr lang="pl-PL" sz="2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Przedmiot                    z najniższą średnią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l-PL" sz="2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err="1">
                          <a:solidFill>
                            <a:srgbClr val="92D050"/>
                          </a:solidFill>
                          <a:effectLst/>
                          <a:latin typeface="Comic Sans MS" panose="030F0702030302020204" pitchFamily="66" charset="0"/>
                        </a:rPr>
                        <a:t>IVa</a:t>
                      </a:r>
                      <a:endParaRPr lang="pl-PL" sz="1800" b="1" dirty="0">
                        <a:solidFill>
                          <a:srgbClr val="92D050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Muzyka 5,70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Historia 4,30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6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>
                          <a:solidFill>
                            <a:srgbClr val="92D050"/>
                          </a:solidFill>
                          <a:effectLst/>
                          <a:latin typeface="Comic Sans MS" panose="030F0702030302020204" pitchFamily="66" charset="0"/>
                        </a:rPr>
                        <a:t>IVb</a:t>
                      </a:r>
                      <a:endParaRPr lang="pl-PL" sz="1800" b="1">
                        <a:solidFill>
                          <a:srgbClr val="92D050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Muzyka, wychowanie fizyczne 5,52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Historia 4,57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err="1">
                          <a:solidFill>
                            <a:srgbClr val="92D050"/>
                          </a:solidFill>
                          <a:effectLst/>
                          <a:latin typeface="Comic Sans MS" panose="030F0702030302020204" pitchFamily="66" charset="0"/>
                        </a:rPr>
                        <a:t>Va</a:t>
                      </a:r>
                      <a:endParaRPr lang="pl-PL" sz="1800" b="1" dirty="0">
                        <a:solidFill>
                          <a:srgbClr val="92D050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Muzyka 5,57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Historia 3,36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6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err="1">
                          <a:solidFill>
                            <a:srgbClr val="92D050"/>
                          </a:solidFill>
                          <a:effectLst/>
                          <a:latin typeface="Comic Sans MS" panose="030F0702030302020204" pitchFamily="66" charset="0"/>
                        </a:rPr>
                        <a:t>VIa</a:t>
                      </a:r>
                      <a:endParaRPr lang="pl-PL" sz="1800" b="1" dirty="0">
                        <a:solidFill>
                          <a:srgbClr val="92D050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Muzyka, technika, wychowanie fizyczne 5,05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Język polski 3,47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err="1">
                          <a:solidFill>
                            <a:srgbClr val="92D050"/>
                          </a:solidFill>
                          <a:effectLst/>
                          <a:latin typeface="Comic Sans MS" panose="030F0702030302020204" pitchFamily="66" charset="0"/>
                        </a:rPr>
                        <a:t>VIb</a:t>
                      </a:r>
                      <a:endParaRPr lang="pl-PL" sz="1800" b="1" dirty="0">
                        <a:solidFill>
                          <a:srgbClr val="92D050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Wychowanie fizyczne 5,81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Historia 3,95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err="1">
                          <a:solidFill>
                            <a:srgbClr val="92D050"/>
                          </a:solidFill>
                          <a:effectLst/>
                          <a:latin typeface="Comic Sans MS" panose="030F0702030302020204" pitchFamily="66" charset="0"/>
                        </a:rPr>
                        <a:t>VIc</a:t>
                      </a:r>
                      <a:endParaRPr lang="pl-PL" sz="1800" b="1" dirty="0">
                        <a:solidFill>
                          <a:srgbClr val="92D050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Muzyka 5,29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Język polski 3,71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err="1">
                          <a:solidFill>
                            <a:srgbClr val="92D050"/>
                          </a:solidFill>
                          <a:effectLst/>
                          <a:latin typeface="Comic Sans MS" panose="030F0702030302020204" pitchFamily="66" charset="0"/>
                        </a:rPr>
                        <a:t>VIIa</a:t>
                      </a:r>
                      <a:endParaRPr lang="pl-PL" sz="1800" b="1" dirty="0">
                        <a:solidFill>
                          <a:srgbClr val="92D050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Religia 5,28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Matematyka 3,32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err="1">
                          <a:solidFill>
                            <a:srgbClr val="92D050"/>
                          </a:solidFill>
                          <a:effectLst/>
                          <a:latin typeface="Comic Sans MS" panose="030F0702030302020204" pitchFamily="66" charset="0"/>
                        </a:rPr>
                        <a:t>VIIb</a:t>
                      </a:r>
                      <a:endParaRPr lang="pl-PL" sz="1800" b="1" dirty="0">
                        <a:solidFill>
                          <a:srgbClr val="92D050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Muzyka 5,37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Język polski 3,47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err="1">
                          <a:solidFill>
                            <a:srgbClr val="92D050"/>
                          </a:solidFill>
                          <a:effectLst/>
                          <a:latin typeface="Comic Sans MS" panose="030F0702030302020204" pitchFamily="66" charset="0"/>
                        </a:rPr>
                        <a:t>VIIc</a:t>
                      </a:r>
                      <a:endParaRPr lang="pl-PL" sz="1800" b="1" dirty="0">
                        <a:solidFill>
                          <a:srgbClr val="92D050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Muzyka 5,16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Język polski 3,16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err="1">
                          <a:solidFill>
                            <a:srgbClr val="92D050"/>
                          </a:solidFill>
                          <a:effectLst/>
                          <a:latin typeface="Comic Sans MS" panose="030F0702030302020204" pitchFamily="66" charset="0"/>
                        </a:rPr>
                        <a:t>VIIIa</a:t>
                      </a:r>
                      <a:endParaRPr lang="pl-PL" sz="1800" b="1" dirty="0">
                        <a:solidFill>
                          <a:srgbClr val="92D050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Religia 5,28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Matematyka 3,20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err="1">
                          <a:solidFill>
                            <a:srgbClr val="92D050"/>
                          </a:solidFill>
                          <a:effectLst/>
                          <a:latin typeface="Comic Sans MS" panose="030F0702030302020204" pitchFamily="66" charset="0"/>
                        </a:rPr>
                        <a:t>VIIIb</a:t>
                      </a:r>
                      <a:endParaRPr lang="pl-PL" sz="1800" b="1" dirty="0">
                        <a:solidFill>
                          <a:srgbClr val="92D050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Wychowanie fizyczne 5,35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Matematyka 3,55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239486" y="285122"/>
            <a:ext cx="117130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400" b="1" i="1" dirty="0">
                <a:latin typeface="Comic Sans MS" panose="030F0702030302020204" pitchFamily="66" charset="0"/>
              </a:rPr>
              <a:t>Najwyższe i najniższe średnie ocen z przedmiotów w poszczególnych klasach</a:t>
            </a:r>
          </a:p>
          <a:p>
            <a:endParaRPr lang="pl-PL" b="1" dirty="0">
              <a:solidFill>
                <a:schemeClr val="tx2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C08805B-00A8-4800-8518-49D1272D0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269" y="5254000"/>
            <a:ext cx="1471413" cy="123573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A65A612-3021-4176-B945-13CF384B2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75" y="4348221"/>
            <a:ext cx="1272650" cy="177561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E258936-6BAC-4F4B-9096-270039D03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029" y="4644401"/>
            <a:ext cx="1344993" cy="177009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2C96AC8E-6E92-4667-9CC7-826992809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0130" y="2042880"/>
            <a:ext cx="1424552" cy="136999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27771608-CC46-4A3C-87C8-548221AE8A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586" y="1023786"/>
            <a:ext cx="1639246" cy="92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96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918681"/>
              </p:ext>
            </p:extLst>
          </p:nvPr>
        </p:nvGraphicFramePr>
        <p:xfrm>
          <a:off x="1567545" y="853848"/>
          <a:ext cx="9418859" cy="57086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13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46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0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>
                          <a:solidFill>
                            <a:schemeClr val="tx1"/>
                          </a:solidFill>
                          <a:effectLst/>
                        </a:rPr>
                        <a:t>Przedmiot</a:t>
                      </a:r>
                      <a:endParaRPr lang="pl-PL" sz="18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>
                          <a:solidFill>
                            <a:schemeClr val="tx1"/>
                          </a:solidFill>
                          <a:effectLst/>
                        </a:rPr>
                        <a:t>Klasa</a:t>
                      </a:r>
                      <a:endParaRPr lang="pl-PL" sz="18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>
                          <a:solidFill>
                            <a:schemeClr val="tx1"/>
                          </a:solidFill>
                          <a:effectLst/>
                        </a:rPr>
                        <a:t>Średnia</a:t>
                      </a:r>
                      <a:endParaRPr lang="pl-PL" sz="18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Biologia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8a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4,24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Chemia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7b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4,00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6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Edukacja dla bezpieczeństwa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8b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5,30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Fizyka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8a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4,04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Geografia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6b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4,33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Historia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4b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4,57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Informatyka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4b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5,09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Język angielski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6c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4,81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Język niemiecki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7b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4,06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Język polski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4b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4,65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Matematyka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4b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4,65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Muzyka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4a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5,70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Plastyka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6b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5,24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Przyroda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4b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4,87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Religia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8b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5,30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Technika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4a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5,43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Wiedza o społeczeństwie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8a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4,24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9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Wychowanie fizyczne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>
                          <a:solidFill>
                            <a:schemeClr val="tx1"/>
                          </a:solidFill>
                          <a:effectLst/>
                        </a:rPr>
                        <a:t>6b</a:t>
                      </a:r>
                      <a:endParaRPr lang="pl-PL" sz="1800" b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effectLst/>
                        </a:rPr>
                        <a:t>5,81</a:t>
                      </a:r>
                      <a:endParaRPr lang="pl-PL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05596" y="334465"/>
            <a:ext cx="1005175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2400" b="1" i="1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Arial" pitchFamily="34" charset="0"/>
                <a:cs typeface="Times New Roman" pitchFamily="18" charset="0"/>
              </a:rPr>
              <a:t>Klasy z najwyższą średnią z poszczególnych przedmiotów</a:t>
            </a:r>
            <a:endParaRPr kumimoji="0" lang="pl-PL" sz="2400" b="1" i="1" u="none" strike="noStrike" cap="none" normalizeH="0" baseline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A0EE264-2801-4879-8A35-6780FB568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28" y="548466"/>
            <a:ext cx="1401085" cy="246629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06791DF-499F-46AE-A751-E80F9BE63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53" y="4530558"/>
            <a:ext cx="1806097" cy="173751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6A18FC8-3CC6-43DF-BE82-72FDFC86A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810" y="2948090"/>
            <a:ext cx="1761581" cy="142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78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C8DD67-299E-47EA-940C-D8E08D6D5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711" y="2438133"/>
            <a:ext cx="10541876" cy="78576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600" b="1" i="1" dirty="0" err="1">
                <a:solidFill>
                  <a:schemeClr val="tx1"/>
                </a:solidFill>
                <a:latin typeface="Comic Sans MS"/>
              </a:rPr>
              <a:t>Dziękujemy</a:t>
            </a:r>
            <a:r>
              <a:rPr lang="en-US" sz="6600" b="1" i="1" dirty="0">
                <a:solidFill>
                  <a:schemeClr val="tx1"/>
                </a:solidFill>
                <a:latin typeface="Comic Sans MS"/>
              </a:rPr>
              <a:t> za </a:t>
            </a:r>
            <a:r>
              <a:rPr lang="en-US" sz="6600" b="1" i="1" dirty="0" err="1">
                <a:solidFill>
                  <a:schemeClr val="tx1"/>
                </a:solidFill>
                <a:latin typeface="Comic Sans MS"/>
              </a:rPr>
              <a:t>uwagę</a:t>
            </a:r>
            <a:r>
              <a:rPr lang="pl-PL" sz="6600" b="1" i="1" dirty="0">
                <a:solidFill>
                  <a:schemeClr val="tx1"/>
                </a:solidFill>
                <a:latin typeface="Comic Sans MS"/>
              </a:rPr>
              <a:t> </a:t>
            </a:r>
            <a:endParaRPr lang="en-US" sz="6600" b="1" i="1" dirty="0" err="1">
              <a:solidFill>
                <a:schemeClr val="tx1"/>
              </a:solidFill>
              <a:latin typeface="Comic Sans M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DF91527-4E35-4486-BAB6-CADD83AB2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668" y="3704954"/>
            <a:ext cx="6489575" cy="232986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4AE012C-D399-445D-AD26-A4BECBBAB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8" y="522740"/>
            <a:ext cx="4281264" cy="153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65204"/>
      </p:ext>
    </p:extLst>
  </p:cSld>
  <p:clrMapOvr>
    <a:masterClrMapping/>
  </p:clrMapOvr>
</p:sld>
</file>

<file path=ppt/theme/theme1.xml><?xml version="1.0" encoding="utf-8"?>
<a:theme xmlns:a="http://schemas.openxmlformats.org/drawingml/2006/main" name="Podstawa">
  <a:themeElements>
    <a:clrScheme name="Podstawa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Podstawa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odstawa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TM03457444[[fn=Podstawa]]</Template>
  <TotalTime>261</TotalTime>
  <Words>765</Words>
  <Application>Microsoft Office PowerPoint</Application>
  <PresentationFormat>Panoramiczny</PresentationFormat>
  <Paragraphs>194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Arial</vt:lpstr>
      <vt:lpstr>Comic Sans MS</vt:lpstr>
      <vt:lpstr>Corbel</vt:lpstr>
      <vt:lpstr>Podstawa</vt:lpstr>
      <vt:lpstr>Szkoła Podstawowa nr 1 im. Adama Mickiewicza w Gorzycach</vt:lpstr>
      <vt:lpstr>  </vt:lpstr>
      <vt:lpstr>   Uczniowie wyróżniający się             w nauce - klasy I-III   KLASA IA – 81%  KLASA IB – 79%</vt:lpstr>
      <vt:lpstr>   KLASA IIA – 38%  KLASA IIB - 69%  KLASA IIIA – 88%  Klasa IIIB – 48%</vt:lpstr>
      <vt:lpstr>          Uczniowie z średnią powyżej 4,75  KLASA IVA – 61%   KLASA IVB – 70%  KLASA VA– 29%  KLASA VIA – 37%  KLASA VIB – 67%  </vt:lpstr>
      <vt:lpstr>          KLASA VIC – 38%  KLASA VIIA – 37%  KLASA VIIB – 32%  KLASA VIIC – 32 %  KLASA VIIIA – 28%  KLASA VIIIB – 30%  </vt:lpstr>
      <vt:lpstr>         Uczniowie wyróżniający się w zachowaniu  KLASA IA – 81%  KLASA IB - 79%  KLASA IIA - 44%  KLASA IIB - 77%  KLASA IIIA - 88%  KLASA IIIB - 48% </vt:lpstr>
      <vt:lpstr>           Uczniowie z zachowaniem wzorowym  KLASA IVA – 15 osób  KLASA IVB – 11 osób  KLASA VA  – 5 osób  KLASA VIA – 8 osób  KLASA VIB – 12 osób    </vt:lpstr>
      <vt:lpstr>           KLASA VIC – 5 osób  KLASA VIIA – 6 osób  KLASA VIIB – 4 osoby  KLASA VIIC – 3 osoby  KLASA VIIIA – 9 osób  KLASA VIIIB – 8 osób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Dziękujemy za uwagę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</dc:title>
  <dc:creator>Dorota Popela</dc:creator>
  <cp:lastModifiedBy>Dorota Popela</cp:lastModifiedBy>
  <cp:revision>635</cp:revision>
  <dcterms:created xsi:type="dcterms:W3CDTF">2012-08-15T16:54:36Z</dcterms:created>
  <dcterms:modified xsi:type="dcterms:W3CDTF">2021-06-23T20:38:39Z</dcterms:modified>
</cp:coreProperties>
</file>