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4" r:id="rId4"/>
  </p:sldMasterIdLst>
  <p:sldIdLst>
    <p:sldId id="256" r:id="rId5"/>
    <p:sldId id="257" r:id="rId6"/>
    <p:sldId id="258" r:id="rId7"/>
    <p:sldId id="259" r:id="rId8"/>
    <p:sldId id="268" r:id="rId9"/>
    <p:sldId id="269" r:id="rId10"/>
    <p:sldId id="270" r:id="rId11"/>
    <p:sldId id="275" r:id="rId12"/>
    <p:sldId id="280" r:id="rId13"/>
    <p:sldId id="279" r:id="rId14"/>
    <p:sldId id="278" r:id="rId15"/>
    <p:sldId id="277" r:id="rId16"/>
    <p:sldId id="276" r:id="rId17"/>
    <p:sldId id="281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8" autoAdjust="0"/>
    <p:restoredTop sz="94660"/>
  </p:normalViewPr>
  <p:slideViewPr>
    <p:cSldViewPr snapToGrid="0">
      <p:cViewPr varScale="1">
        <p:scale>
          <a:sx n="82" d="100"/>
          <a:sy n="82" d="100"/>
        </p:scale>
        <p:origin x="53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98AA868-8872-43E4-8C98-D34DABD1FD38}" type="datetimeFigureOut">
              <a:rPr lang="pl-PL" smtClean="0"/>
              <a:t>23.06.2022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964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5307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8447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3881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3107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1586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7530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0617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810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60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23.06.2022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579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98AA868-8872-43E4-8C98-D34DABD1FD38}" type="datetimeFigureOut">
              <a:rPr lang="pl-PL" smtClean="0"/>
              <a:t>23.06.2022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2120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23416DF-B283-4D9F-A625-146552CA9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Oval 5">
            <a:extLst>
              <a:ext uri="{FF2B5EF4-FFF2-40B4-BE49-F238E27FC236}">
                <a16:creationId xmlns:a16="http://schemas.microsoft.com/office/drawing/2014/main" id="{73834904-4D9B-41F7-8DA6-0709FD9F7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00D1207-ECAF-48E9-8834-2CE4D2198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D2E3C52-528A-4049-BCAA-5460756BC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59968"/>
            <a:ext cx="12192000" cy="2298032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pl-PL" spc="200" dirty="0">
                <a:solidFill>
                  <a:srgbClr val="FFFFFF"/>
                </a:solidFill>
              </a:rPr>
              <a:t>ZSP</a:t>
            </a:r>
            <a:r>
              <a:rPr lang="en-US" spc="200" dirty="0">
                <a:solidFill>
                  <a:srgbClr val="FFFFFF"/>
                </a:solidFill>
              </a:rPr>
              <a:t> nr 1 </a:t>
            </a:r>
            <a:r>
              <a:rPr lang="en-US" spc="200" dirty="0" err="1">
                <a:solidFill>
                  <a:srgbClr val="FFFFFF"/>
                </a:solidFill>
              </a:rPr>
              <a:t>im</a:t>
            </a:r>
            <a:r>
              <a:rPr lang="en-US" spc="200" dirty="0">
                <a:solidFill>
                  <a:srgbClr val="FFFFFF"/>
                </a:solidFill>
              </a:rPr>
              <a:t>. </a:t>
            </a:r>
            <a:r>
              <a:rPr lang="en-US" spc="200" dirty="0" err="1">
                <a:solidFill>
                  <a:srgbClr val="FFFFFF"/>
                </a:solidFill>
              </a:rPr>
              <a:t>Adama</a:t>
            </a:r>
            <a:r>
              <a:rPr lang="en-US" spc="200" dirty="0">
                <a:solidFill>
                  <a:srgbClr val="FFFFFF"/>
                </a:solidFill>
              </a:rPr>
              <a:t> </a:t>
            </a:r>
            <a:r>
              <a:rPr lang="en-US" spc="200" dirty="0" err="1">
                <a:solidFill>
                  <a:srgbClr val="FFFFFF"/>
                </a:solidFill>
              </a:rPr>
              <a:t>Mickiewicza</a:t>
            </a:r>
            <a:r>
              <a:rPr lang="en-US" spc="200" dirty="0">
                <a:solidFill>
                  <a:srgbClr val="FFFFFF"/>
                </a:solidFill>
              </a:rPr>
              <a:t> w </a:t>
            </a:r>
            <a:r>
              <a:rPr lang="en-US" spc="200" dirty="0" err="1">
                <a:solidFill>
                  <a:srgbClr val="FFFFFF"/>
                </a:solidFill>
              </a:rPr>
              <a:t>Gorzycach</a:t>
            </a:r>
            <a:endParaRPr lang="en-US" spc="200" dirty="0">
              <a:solidFill>
                <a:srgbClr val="FFFFFF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4294967295"/>
          </p:nvPr>
        </p:nvSpPr>
        <p:spPr>
          <a:xfrm>
            <a:off x="8610600" y="4960137"/>
            <a:ext cx="3200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i="1" dirty="0">
                <a:solidFill>
                  <a:srgbClr val="FFFFFF"/>
                </a:solidFill>
              </a:rPr>
              <a:t>PODSUMOWANIE KLASYFIKACJI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i="1" dirty="0">
                <a:solidFill>
                  <a:srgbClr val="FFFFFF"/>
                </a:solidFill>
              </a:rPr>
              <a:t>ROCZNEJ W ROKU SZKOLNYM 202</a:t>
            </a:r>
            <a:r>
              <a:rPr lang="pl-PL" sz="1800" b="1" i="1" dirty="0">
                <a:solidFill>
                  <a:srgbClr val="FFFFFF"/>
                </a:solidFill>
              </a:rPr>
              <a:t>1</a:t>
            </a:r>
            <a:r>
              <a:rPr lang="en-US" sz="1800" b="1" i="1" dirty="0">
                <a:solidFill>
                  <a:srgbClr val="FFFFFF"/>
                </a:solidFill>
              </a:rPr>
              <a:t>/202</a:t>
            </a:r>
            <a:r>
              <a:rPr lang="pl-PL" sz="1800" b="1" i="1" dirty="0">
                <a:solidFill>
                  <a:srgbClr val="FFFFFF"/>
                </a:solidFill>
              </a:rPr>
              <a:t>2</a:t>
            </a:r>
            <a:endParaRPr lang="en-US" sz="1800" b="1" i="1" dirty="0">
              <a:solidFill>
                <a:srgbClr val="FFFFFF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srgbClr val="FFFFFF"/>
              </a:solidFill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D5B542C-8183-4445-AF4D-B23AAE329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7F56D09-36D5-4038-982B-82332A87A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1326004"/>
            <a:ext cx="5369052" cy="1919435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4ED9B5A-5577-4CA5-97AA-0E5E2EA97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60141" y="822682"/>
            <a:ext cx="0" cy="292608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4">
            <a:extLst>
              <a:ext uri="{FF2B5EF4-FFF2-40B4-BE49-F238E27FC236}">
                <a16:creationId xmlns:a16="http://schemas.microsoft.com/office/drawing/2014/main" id="{9C023BF8-3D91-47B6-9A06-AF5AF435B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316" y="763497"/>
            <a:ext cx="5341140" cy="30444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724283B-587C-4A0E-A50E-B8914975B4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C10100-AB16-4FC0-B280-60FF35AAE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752" y="1416162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br>
              <a:rPr lang="pl-PL" sz="6000" b="1" i="1" u="sng" dirty="0">
                <a:latin typeface="Comic Sans MS"/>
                <a:cs typeface="Calibri Light"/>
              </a:rPr>
            </a:br>
            <a:br>
              <a:rPr lang="pl-PL" sz="6000" b="1" i="1" u="sng" dirty="0">
                <a:latin typeface="Comic Sans MS"/>
                <a:cs typeface="Calibri Light"/>
              </a:rPr>
            </a:br>
            <a:endParaRPr lang="pl-PL" sz="6000" dirty="0">
              <a:latin typeface="Comic Sans MS"/>
              <a:cs typeface="Calibri Ligh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49832" y="1454262"/>
            <a:ext cx="999744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pl-PL" sz="3600" b="1" dirty="0">
                <a:solidFill>
                  <a:srgbClr val="0070C0"/>
                </a:solidFill>
                <a:latin typeface="+mj-lt"/>
              </a:rPr>
              <a:t>Ilość uczniów w szkole: </a:t>
            </a:r>
            <a:r>
              <a:rPr lang="pl-PL" sz="3600" b="1" dirty="0">
                <a:solidFill>
                  <a:schemeClr val="tx1"/>
                </a:solidFill>
                <a:latin typeface="+mj-lt"/>
              </a:rPr>
              <a:t>339</a:t>
            </a:r>
          </a:p>
          <a:p>
            <a:pPr marL="0" indent="0">
              <a:buNone/>
            </a:pPr>
            <a:endParaRPr lang="pl-PL" sz="3600" b="1" dirty="0">
              <a:solidFill>
                <a:srgbClr val="0070C0"/>
              </a:solidFill>
              <a:latin typeface="+mj-lt"/>
            </a:endParaRPr>
          </a:p>
          <a:p>
            <a:pPr marL="0" indent="0">
              <a:buNone/>
            </a:pPr>
            <a:r>
              <a:rPr lang="pl-PL" sz="3600" b="1" dirty="0">
                <a:solidFill>
                  <a:srgbClr val="FF0000"/>
                </a:solidFill>
                <a:latin typeface="+mj-lt"/>
              </a:rPr>
              <a:t>Ilość uczniów bez ocen niedostatecznych: </a:t>
            </a:r>
            <a:r>
              <a:rPr lang="pl-PL" sz="3600" b="1" dirty="0">
                <a:solidFill>
                  <a:schemeClr val="tx1"/>
                </a:solidFill>
                <a:latin typeface="+mj-lt"/>
              </a:rPr>
              <a:t>338</a:t>
            </a:r>
          </a:p>
          <a:p>
            <a:pPr marL="0" indent="0">
              <a:buNone/>
            </a:pPr>
            <a:endParaRPr lang="pl-PL" sz="3600" b="1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pl-PL" sz="3600" b="1" dirty="0">
                <a:solidFill>
                  <a:srgbClr val="00B050"/>
                </a:solidFill>
                <a:latin typeface="+mj-lt"/>
              </a:rPr>
              <a:t>Ilość uczniów bez ocen niedostatecznych, dopuszczających                   i dostatecznych: </a:t>
            </a:r>
            <a:r>
              <a:rPr lang="pl-PL" sz="3600" b="1" dirty="0">
                <a:solidFill>
                  <a:schemeClr val="tx1"/>
                </a:solidFill>
                <a:latin typeface="+mj-lt"/>
              </a:rPr>
              <a:t>216 </a:t>
            </a:r>
          </a:p>
          <a:p>
            <a:pPr marL="0" indent="0">
              <a:buNone/>
            </a:pPr>
            <a:endParaRPr lang="pl-PL" b="1" dirty="0">
              <a:solidFill>
                <a:schemeClr val="tx2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178629C-286F-49CB-81A9-C5A22FC8B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7734" y="734786"/>
            <a:ext cx="1697500" cy="366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56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2FA4C7-6769-41D8-A07A-F0B1BB7D3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937" y="1717857"/>
            <a:ext cx="9404723" cy="875591"/>
          </a:xfrm>
        </p:spPr>
        <p:txBody>
          <a:bodyPr>
            <a:normAutofit fontScale="90000"/>
          </a:bodyPr>
          <a:lstStyle/>
          <a:p>
            <a:br>
              <a:rPr lang="pl-PL" sz="5400" b="1" i="1" u="sng" dirty="0">
                <a:solidFill>
                  <a:schemeClr val="tx2"/>
                </a:solidFill>
                <a:latin typeface="Comic Sans MS"/>
              </a:rPr>
            </a:br>
            <a:br>
              <a:rPr lang="pl-PL" sz="5400" i="1" u="sng" dirty="0">
                <a:solidFill>
                  <a:schemeClr val="tx2"/>
                </a:solidFill>
                <a:latin typeface="Comic Sans MS"/>
              </a:rPr>
            </a:br>
            <a:br>
              <a:rPr lang="pl-PL" sz="4000" i="1" u="sng" dirty="0">
                <a:solidFill>
                  <a:schemeClr val="tx2"/>
                </a:solidFill>
                <a:latin typeface="Comic Sans MS"/>
              </a:rPr>
            </a:br>
            <a:br>
              <a:rPr lang="pl-PL" sz="4000" i="1" u="sng" dirty="0">
                <a:solidFill>
                  <a:schemeClr val="tx2"/>
                </a:solidFill>
                <a:latin typeface="Comic Sans MS"/>
              </a:rPr>
            </a:br>
            <a:r>
              <a:rPr lang="pl-PL" sz="3600" b="1" i="1" dirty="0">
                <a:solidFill>
                  <a:srgbClr val="0070C0"/>
                </a:solidFill>
              </a:rPr>
              <a:t>Uczniowie wyróżniający się w nauce - klasy I-III</a:t>
            </a:r>
            <a:br>
              <a:rPr lang="pl-PL" sz="5400" b="1" i="1" u="sng" dirty="0">
                <a:solidFill>
                  <a:srgbClr val="0070C0"/>
                </a:solidFill>
              </a:rPr>
            </a:br>
            <a:br>
              <a:rPr lang="pl-PL" sz="3600" b="1" i="1" u="sng" dirty="0">
                <a:solidFill>
                  <a:srgbClr val="0070C0"/>
                </a:solidFill>
              </a:rPr>
            </a:br>
            <a:r>
              <a:rPr lang="pl-PL" sz="3600" b="1" i="1" dirty="0">
                <a:solidFill>
                  <a:schemeClr val="tx1"/>
                </a:solidFill>
              </a:rPr>
              <a:t>KLASA IA – 48%</a:t>
            </a:r>
            <a:br>
              <a:rPr lang="pl-PL" sz="3600" b="1" i="1" dirty="0">
                <a:solidFill>
                  <a:schemeClr val="tx1"/>
                </a:solidFill>
              </a:rPr>
            </a:br>
            <a:br>
              <a:rPr lang="pl-PL" sz="3600" b="1" i="1" dirty="0">
                <a:solidFill>
                  <a:schemeClr val="tx1"/>
                </a:solidFill>
              </a:rPr>
            </a:br>
            <a:r>
              <a:rPr lang="pl-PL" sz="3600" b="1" i="1" dirty="0">
                <a:solidFill>
                  <a:schemeClr val="tx1"/>
                </a:solidFill>
              </a:rPr>
              <a:t>KLASA IB – 50%</a:t>
            </a:r>
            <a:br>
              <a:rPr lang="pl-PL" sz="3600" b="1" i="1" dirty="0">
                <a:solidFill>
                  <a:schemeClr val="accent5">
                    <a:lumMod val="75000"/>
                  </a:schemeClr>
                </a:solidFill>
              </a:rPr>
            </a:br>
            <a:br>
              <a:rPr lang="pl-PL" sz="3600" b="1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pl-PL" sz="3600" b="1" i="1" dirty="0">
                <a:solidFill>
                  <a:srgbClr val="FF0000"/>
                </a:solidFill>
              </a:rPr>
              <a:t>KLASA IIA – 81%</a:t>
            </a:r>
            <a:br>
              <a:rPr lang="pl-PL" sz="3600" b="1" i="1" dirty="0"/>
            </a:br>
            <a:br>
              <a:rPr lang="pl-PL" sz="3600" b="1" i="1" dirty="0"/>
            </a:br>
            <a:r>
              <a:rPr lang="pl-PL" sz="3600" b="1" i="1" dirty="0">
                <a:solidFill>
                  <a:schemeClr val="tx1"/>
                </a:solidFill>
              </a:rPr>
              <a:t>KLASA IIB </a:t>
            </a:r>
            <a:r>
              <a:rPr lang="pl-PL" sz="3600" b="1" i="1" dirty="0"/>
              <a:t>- 60%</a:t>
            </a:r>
            <a:br>
              <a:rPr lang="pl-PL" sz="3600" b="1" i="1" dirty="0"/>
            </a:br>
            <a:br>
              <a:rPr lang="pl-PL" sz="3600" b="1" i="1" dirty="0"/>
            </a:br>
            <a:r>
              <a:rPr lang="pl-PL" sz="3600" b="1" i="1" dirty="0">
                <a:solidFill>
                  <a:schemeClr val="tx1"/>
                </a:solidFill>
              </a:rPr>
              <a:t>KLASA IIIA </a:t>
            </a:r>
            <a:r>
              <a:rPr lang="pl-PL" sz="3600" b="1" i="1" dirty="0"/>
              <a:t>– 29%</a:t>
            </a:r>
            <a:br>
              <a:rPr lang="pl-PL" sz="3600" b="1" i="1" dirty="0"/>
            </a:br>
            <a:br>
              <a:rPr lang="pl-PL" sz="3600" b="1" i="1" dirty="0"/>
            </a:br>
            <a:r>
              <a:rPr lang="pl-PL" sz="3600" b="1" i="1" dirty="0">
                <a:solidFill>
                  <a:schemeClr val="tx1"/>
                </a:solidFill>
              </a:rPr>
              <a:t>Klasa IIIB </a:t>
            </a:r>
            <a:r>
              <a:rPr lang="pl-PL" sz="3600" b="1" i="1" dirty="0"/>
              <a:t>– 45%</a:t>
            </a:r>
            <a:endParaRPr lang="pl-PL" sz="3600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435" y="3421620"/>
            <a:ext cx="2511576" cy="3040017"/>
          </a:xfr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7F3A9503-E6B0-46FA-B046-4B32F408DD80}"/>
              </a:ext>
            </a:extLst>
          </p:cNvPr>
          <p:cNvSpPr txBox="1"/>
          <p:nvPr/>
        </p:nvSpPr>
        <p:spPr>
          <a:xfrm>
            <a:off x="6971341" y="5953555"/>
            <a:ext cx="4392283" cy="518783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002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E6AF5DBE-858C-4A01-ABD0-1B784358E5DF}"/>
              </a:ext>
            </a:extLst>
          </p:cNvPr>
          <p:cNvSpPr txBox="1"/>
          <p:nvPr/>
        </p:nvSpPr>
        <p:spPr>
          <a:xfrm>
            <a:off x="4859995" y="6433580"/>
            <a:ext cx="7113916" cy="303123"/>
          </a:xfrm>
          <a:prstGeom prst="rect">
            <a:avLst/>
          </a:prstGeom>
        </p:spPr>
        <p:txBody>
          <a:bodyPr anchor="t"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EA4E9B6-BE66-4FAE-AEA9-4EA03589B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817447">
            <a:off x="975785" y="3480233"/>
            <a:ext cx="4281264" cy="1533404"/>
          </a:xfrm>
          <a:prstGeom prst="rect">
            <a:avLst/>
          </a:prstGeom>
          <a:scene3d>
            <a:camera prst="orthographicFront">
              <a:rot lat="21594000" lon="0" rev="4800000"/>
            </a:camera>
            <a:lightRig rig="threePt" dir="t"/>
          </a:scene3d>
        </p:spPr>
      </p:pic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3012552D-02E1-45BC-9BE8-36426B4B9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702738"/>
              </p:ext>
            </p:extLst>
          </p:nvPr>
        </p:nvGraphicFramePr>
        <p:xfrm>
          <a:off x="6671388" y="121297"/>
          <a:ext cx="5393094" cy="66154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5260">
                  <a:extLst>
                    <a:ext uri="{9D8B030D-6E8A-4147-A177-3AD203B41FA5}">
                      <a16:colId xmlns:a16="http://schemas.microsoft.com/office/drawing/2014/main" val="3596778691"/>
                    </a:ext>
                  </a:extLst>
                </a:gridCol>
                <a:gridCol w="4117834">
                  <a:extLst>
                    <a:ext uri="{9D8B030D-6E8A-4147-A177-3AD203B41FA5}">
                      <a16:colId xmlns:a16="http://schemas.microsoft.com/office/drawing/2014/main" val="3209000721"/>
                    </a:ext>
                  </a:extLst>
                </a:gridCol>
              </a:tblGrid>
              <a:tr h="5512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000">
                          <a:effectLst/>
                        </a:rPr>
                        <a:t>Klasa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000" dirty="0">
                          <a:effectLst/>
                        </a:rPr>
                        <a:t>Procentowa ilość uczniów w klasie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6565876"/>
                  </a:ext>
                </a:extLst>
              </a:tr>
              <a:tr h="5512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 b="1" dirty="0" err="1">
                          <a:solidFill>
                            <a:srgbClr val="FF0000"/>
                          </a:solidFill>
                          <a:effectLst/>
                        </a:rPr>
                        <a:t>IVa</a:t>
                      </a:r>
                      <a:endParaRPr lang="pl-PL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 b="1" dirty="0">
                          <a:solidFill>
                            <a:srgbClr val="FF0000"/>
                          </a:solidFill>
                          <a:effectLst/>
                        </a:rPr>
                        <a:t>81%</a:t>
                      </a:r>
                      <a:endParaRPr lang="pl-PL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5392361"/>
                  </a:ext>
                </a:extLst>
              </a:tr>
              <a:tr h="5512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>
                          <a:effectLst/>
                        </a:rPr>
                        <a:t>IVb</a:t>
                      </a:r>
                      <a:endParaRPr lang="pl-PL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>
                          <a:effectLst/>
                        </a:rPr>
                        <a:t>36%</a:t>
                      </a:r>
                      <a:endParaRPr lang="pl-PL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4533281"/>
                  </a:ext>
                </a:extLst>
              </a:tr>
              <a:tr h="5512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>
                          <a:effectLst/>
                        </a:rPr>
                        <a:t>Va</a:t>
                      </a:r>
                      <a:endParaRPr lang="pl-PL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 dirty="0">
                          <a:effectLst/>
                        </a:rPr>
                        <a:t>54%</a:t>
                      </a:r>
                      <a:endParaRPr lang="pl-PL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8516673"/>
                  </a:ext>
                </a:extLst>
              </a:tr>
              <a:tr h="5512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 dirty="0" err="1">
                          <a:effectLst/>
                        </a:rPr>
                        <a:t>Vb</a:t>
                      </a:r>
                      <a:endParaRPr lang="pl-PL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>
                          <a:effectLst/>
                        </a:rPr>
                        <a:t>64%</a:t>
                      </a:r>
                      <a:endParaRPr lang="pl-PL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3423089"/>
                  </a:ext>
                </a:extLst>
              </a:tr>
              <a:tr h="5512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 dirty="0" err="1">
                          <a:effectLst/>
                        </a:rPr>
                        <a:t>VIa</a:t>
                      </a:r>
                      <a:endParaRPr lang="pl-PL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>
                          <a:effectLst/>
                        </a:rPr>
                        <a:t>33%</a:t>
                      </a:r>
                      <a:endParaRPr lang="pl-PL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0890620"/>
                  </a:ext>
                </a:extLst>
              </a:tr>
              <a:tr h="5512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 dirty="0" err="1">
                          <a:effectLst/>
                        </a:rPr>
                        <a:t>VIIa</a:t>
                      </a:r>
                      <a:endParaRPr lang="pl-PL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>
                          <a:effectLst/>
                        </a:rPr>
                        <a:t>38%</a:t>
                      </a:r>
                      <a:endParaRPr lang="pl-PL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3892339"/>
                  </a:ext>
                </a:extLst>
              </a:tr>
              <a:tr h="5512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 dirty="0" err="1">
                          <a:effectLst/>
                        </a:rPr>
                        <a:t>VIIb</a:t>
                      </a:r>
                      <a:endParaRPr lang="pl-PL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>
                          <a:effectLst/>
                        </a:rPr>
                        <a:t>43%</a:t>
                      </a:r>
                      <a:endParaRPr lang="pl-PL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362855"/>
                  </a:ext>
                </a:extLst>
              </a:tr>
              <a:tr h="5512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>
                          <a:effectLst/>
                        </a:rPr>
                        <a:t>VIIc</a:t>
                      </a:r>
                      <a:endParaRPr lang="pl-PL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>
                          <a:effectLst/>
                        </a:rPr>
                        <a:t>33%</a:t>
                      </a:r>
                      <a:endParaRPr lang="pl-PL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8779680"/>
                  </a:ext>
                </a:extLst>
              </a:tr>
              <a:tr h="5512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>
                          <a:effectLst/>
                        </a:rPr>
                        <a:t>VIIIa</a:t>
                      </a:r>
                      <a:endParaRPr lang="pl-PL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>
                          <a:effectLst/>
                        </a:rPr>
                        <a:t>26%</a:t>
                      </a:r>
                      <a:endParaRPr lang="pl-PL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7224289"/>
                  </a:ext>
                </a:extLst>
              </a:tr>
              <a:tr h="5512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>
                          <a:effectLst/>
                        </a:rPr>
                        <a:t>VIIIb</a:t>
                      </a:r>
                      <a:endParaRPr lang="pl-PL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>
                          <a:effectLst/>
                        </a:rPr>
                        <a:t>26%</a:t>
                      </a:r>
                      <a:endParaRPr lang="pl-PL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3134442"/>
                  </a:ext>
                </a:extLst>
              </a:tr>
              <a:tr h="5512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 dirty="0" err="1">
                          <a:effectLst/>
                        </a:rPr>
                        <a:t>VIIIc</a:t>
                      </a:r>
                      <a:endParaRPr lang="pl-PL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800" dirty="0">
                          <a:effectLst/>
                        </a:rPr>
                        <a:t>15%</a:t>
                      </a:r>
                      <a:endParaRPr lang="pl-PL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5904965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3A11E754-5082-942C-5C9A-C60DBAE714E2}"/>
              </a:ext>
            </a:extLst>
          </p:cNvPr>
          <p:cNvSpPr txBox="1"/>
          <p:nvPr/>
        </p:nvSpPr>
        <p:spPr>
          <a:xfrm>
            <a:off x="867746" y="671803"/>
            <a:ext cx="5868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rgbClr val="0070C0"/>
                </a:solidFill>
                <a:latin typeface="+mj-lt"/>
              </a:rPr>
              <a:t>UCZNIOWIE Z ŚREDNIĄ POWYŻEJ 4,75</a:t>
            </a:r>
          </a:p>
        </p:txBody>
      </p:sp>
    </p:spTree>
    <p:extLst>
      <p:ext uri="{BB962C8B-B14F-4D97-AF65-F5344CB8AC3E}">
        <p14:creationId xmlns:p14="http://schemas.microsoft.com/office/powerpoint/2010/main" val="3944903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6205C6-86BB-48C1-ABCA-A116BD1A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62" y="644183"/>
            <a:ext cx="11755275" cy="735772"/>
          </a:xfrm>
        </p:spPr>
        <p:txBody>
          <a:bodyPr>
            <a:normAutofit fontScale="90000"/>
          </a:bodyPr>
          <a:lstStyle/>
          <a:p>
            <a:pPr algn="ctr"/>
            <a:br>
              <a:rPr lang="pl-PL" b="1" u="sng" dirty="0">
                <a:latin typeface="Comic Sans MS"/>
              </a:rPr>
            </a:br>
            <a:br>
              <a:rPr lang="pl-PL" u="sng" dirty="0">
                <a:latin typeface="Comic Sans MS"/>
              </a:rPr>
            </a:br>
            <a:br>
              <a:rPr lang="pl-PL" u="sng" dirty="0">
                <a:latin typeface="Comic Sans MS"/>
              </a:rPr>
            </a:br>
            <a:br>
              <a:rPr lang="pl-PL" u="sng" dirty="0">
                <a:latin typeface="Comic Sans MS"/>
              </a:rPr>
            </a:br>
            <a:br>
              <a:rPr lang="pl-PL" u="sng" dirty="0">
                <a:latin typeface="Comic Sans MS"/>
              </a:rPr>
            </a:br>
            <a:br>
              <a:rPr lang="pl-PL" u="sng" dirty="0">
                <a:latin typeface="Comic Sans MS"/>
              </a:rPr>
            </a:br>
            <a:br>
              <a:rPr lang="pl-PL" u="sng" dirty="0">
                <a:latin typeface="Comic Sans MS"/>
              </a:rPr>
            </a:br>
            <a:br>
              <a:rPr lang="pl-PL" u="sng" dirty="0">
                <a:latin typeface="Comic Sans MS"/>
              </a:rPr>
            </a:br>
            <a:br>
              <a:rPr lang="pl-PL" b="1" dirty="0">
                <a:solidFill>
                  <a:schemeClr val="tx2"/>
                </a:solidFill>
                <a:latin typeface="Comic Sans MS"/>
              </a:rPr>
            </a:br>
            <a:r>
              <a:rPr lang="pl-PL" sz="3600" b="1" i="1" dirty="0">
                <a:solidFill>
                  <a:srgbClr val="0070C0"/>
                </a:solidFill>
                <a:latin typeface="+mn-lt"/>
              </a:rPr>
              <a:t>Uczniowie wyróżniający się w zachowaniu</a:t>
            </a:r>
            <a:br>
              <a:rPr lang="pl-PL" b="1" i="1" u="sng" dirty="0">
                <a:latin typeface="Comic Sans MS"/>
              </a:rPr>
            </a:br>
            <a:br>
              <a:rPr lang="pl-PL" b="1" i="1" u="sng" dirty="0">
                <a:latin typeface="Comic Sans MS"/>
              </a:rPr>
            </a:br>
            <a:r>
              <a:rPr lang="pl-PL" sz="4000" b="1" i="1" dirty="0">
                <a:solidFill>
                  <a:schemeClr val="tx1"/>
                </a:solidFill>
              </a:rPr>
              <a:t>KLASA IA – 48</a:t>
            </a:r>
            <a:r>
              <a:rPr lang="pl-PL" sz="4000" b="1" i="1" dirty="0"/>
              <a:t>%</a:t>
            </a:r>
            <a:br>
              <a:rPr lang="pl-PL" sz="4000" b="1" i="1" dirty="0">
                <a:solidFill>
                  <a:schemeClr val="tx1"/>
                </a:solidFill>
              </a:rPr>
            </a:br>
            <a:br>
              <a:rPr lang="pl-PL" sz="4000" b="1" i="1" dirty="0">
                <a:solidFill>
                  <a:schemeClr val="tx1"/>
                </a:solidFill>
              </a:rPr>
            </a:br>
            <a:r>
              <a:rPr lang="pl-PL" sz="4000" b="1" i="1" dirty="0">
                <a:solidFill>
                  <a:schemeClr val="tx1"/>
                </a:solidFill>
              </a:rPr>
              <a:t>KLASA IB - 60</a:t>
            </a:r>
            <a:r>
              <a:rPr lang="pl-PL" sz="4000" b="1" i="1" dirty="0"/>
              <a:t>%</a:t>
            </a:r>
            <a:br>
              <a:rPr lang="pl-PL" sz="4000" b="1" i="1" dirty="0">
                <a:solidFill>
                  <a:schemeClr val="tx1"/>
                </a:solidFill>
              </a:rPr>
            </a:br>
            <a:br>
              <a:rPr lang="pl-PL" sz="4000" b="1" i="1" dirty="0">
                <a:solidFill>
                  <a:srgbClr val="FF0000"/>
                </a:solidFill>
              </a:rPr>
            </a:br>
            <a:r>
              <a:rPr lang="pl-PL" sz="4000" b="1" i="1" dirty="0">
                <a:solidFill>
                  <a:srgbClr val="FF0000"/>
                </a:solidFill>
              </a:rPr>
              <a:t>KLASA IIA - 100%</a:t>
            </a:r>
            <a:br>
              <a:rPr lang="pl-PL" sz="4000" b="1" i="1" dirty="0">
                <a:solidFill>
                  <a:schemeClr val="tx1"/>
                </a:solidFill>
              </a:rPr>
            </a:br>
            <a:br>
              <a:rPr lang="pl-PL" sz="4000" b="1" i="1" dirty="0">
                <a:solidFill>
                  <a:schemeClr val="tx1"/>
                </a:solidFill>
              </a:rPr>
            </a:br>
            <a:r>
              <a:rPr lang="pl-PL" sz="4000" b="1" i="1" dirty="0">
                <a:solidFill>
                  <a:schemeClr val="tx1"/>
                </a:solidFill>
              </a:rPr>
              <a:t>KLASA IIB - 80</a:t>
            </a:r>
            <a:r>
              <a:rPr lang="pl-PL" sz="4000" b="1" i="1" dirty="0"/>
              <a:t>%</a:t>
            </a:r>
            <a:br>
              <a:rPr lang="pl-PL" sz="4000" b="1" i="1" dirty="0">
                <a:solidFill>
                  <a:schemeClr val="tx1"/>
                </a:solidFill>
              </a:rPr>
            </a:br>
            <a:br>
              <a:rPr lang="pl-PL" sz="4000" b="1" i="1" dirty="0">
                <a:solidFill>
                  <a:schemeClr val="tx1"/>
                </a:solidFill>
              </a:rPr>
            </a:br>
            <a:r>
              <a:rPr lang="pl-PL" sz="4000" b="1" i="1" dirty="0">
                <a:solidFill>
                  <a:schemeClr val="tx1"/>
                </a:solidFill>
              </a:rPr>
              <a:t>KLASA IIIA - 41%</a:t>
            </a:r>
            <a:br>
              <a:rPr lang="pl-PL" sz="4000" b="1" i="1" dirty="0">
                <a:solidFill>
                  <a:schemeClr val="tx1"/>
                </a:solidFill>
              </a:rPr>
            </a:br>
            <a:br>
              <a:rPr lang="pl-PL" sz="4000" b="1" i="1" dirty="0">
                <a:solidFill>
                  <a:schemeClr val="tx1"/>
                </a:solidFill>
              </a:rPr>
            </a:br>
            <a:r>
              <a:rPr lang="pl-PL" sz="4000" b="1" i="1" dirty="0">
                <a:solidFill>
                  <a:schemeClr val="tx1"/>
                </a:solidFill>
              </a:rPr>
              <a:t>KLASA IIIB -</a:t>
            </a:r>
            <a:r>
              <a:rPr lang="pl-PL" sz="4000" b="1" i="1" dirty="0"/>
              <a:t> 50%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6791BE3-D6EF-4D33-9B5A-B2AEDBB73E6D}"/>
              </a:ext>
            </a:extLst>
          </p:cNvPr>
          <p:cNvSpPr txBox="1"/>
          <p:nvPr/>
        </p:nvSpPr>
        <p:spPr>
          <a:xfrm>
            <a:off x="4724400" y="4343400"/>
            <a:ext cx="2743200" cy="317500"/>
          </a:xfrm>
          <a:prstGeom prst="rect">
            <a:avLst/>
          </a:prstGeom>
        </p:spPr>
        <p:txBody>
          <a:bodyPr anchor="t"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378" y="2941466"/>
            <a:ext cx="1971271" cy="343886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4ECEACC-8FBC-4593-B051-5E94FE9D9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68" y="2409003"/>
            <a:ext cx="2284703" cy="215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782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5ADB68-0FB2-4F2F-9A2B-1D8C694E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pl-PL" sz="4400" b="1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u="sng" dirty="0">
                <a:latin typeface="Comic Sans MS"/>
              </a:rPr>
            </a:br>
            <a:br>
              <a:rPr lang="pl-PL" sz="4400" i="1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</a:br>
            <a:r>
              <a:rPr lang="pl-PL" sz="4400" b="1" i="1" dirty="0">
                <a:solidFill>
                  <a:srgbClr val="0070C0"/>
                </a:solidFill>
              </a:rPr>
              <a:t>Uczniowie z zachowaniem wzorowym</a:t>
            </a:r>
            <a:br>
              <a:rPr lang="pl-PL" sz="4400" b="1" i="1" u="sng" dirty="0">
                <a:latin typeface="Comic Sans MS"/>
              </a:rPr>
            </a:br>
            <a:br>
              <a:rPr lang="pl-PL" sz="4000" b="1" i="1" u="sng" dirty="0"/>
            </a:br>
            <a:br>
              <a:rPr lang="pl-PL" sz="4000" b="1" i="1" u="sng" dirty="0">
                <a:solidFill>
                  <a:srgbClr val="FF0000"/>
                </a:solidFill>
              </a:rPr>
            </a:br>
            <a:r>
              <a:rPr lang="pl-PL" sz="4000" b="1" i="1" dirty="0">
                <a:solidFill>
                  <a:srgbClr val="FF0000"/>
                </a:solidFill>
              </a:rPr>
              <a:t>KLASA IVA – 12 osób</a:t>
            </a:r>
            <a:br>
              <a:rPr lang="pl-PL" sz="4000" b="1" i="1" dirty="0"/>
            </a:br>
            <a:br>
              <a:rPr lang="pl-PL" sz="4000" b="1" i="1" dirty="0"/>
            </a:br>
            <a:r>
              <a:rPr lang="pl-PL" sz="4000" b="1" i="1" dirty="0">
                <a:solidFill>
                  <a:schemeClr val="tx1"/>
                </a:solidFill>
              </a:rPr>
              <a:t>KLASA IVB </a:t>
            </a:r>
            <a:r>
              <a:rPr lang="pl-PL" sz="4000" b="1" i="1" dirty="0"/>
              <a:t>– 7 osób</a:t>
            </a:r>
            <a:br>
              <a:rPr lang="pl-PL" sz="4000" b="1" i="1" dirty="0"/>
            </a:br>
            <a:br>
              <a:rPr lang="pl-PL" sz="4000" b="1" i="1" dirty="0"/>
            </a:br>
            <a:r>
              <a:rPr lang="pl-PL" sz="4000" b="1" i="1" dirty="0">
                <a:solidFill>
                  <a:schemeClr val="tx1"/>
                </a:solidFill>
              </a:rPr>
              <a:t>KLASA VA  </a:t>
            </a:r>
            <a:r>
              <a:rPr lang="pl-PL" sz="4000" b="1" i="1" dirty="0"/>
              <a:t>– 14 osób</a:t>
            </a:r>
            <a:br>
              <a:rPr lang="pl-PL" sz="4000" b="1" i="1" dirty="0"/>
            </a:br>
            <a:br>
              <a:rPr lang="pl-PL" sz="4000" b="1" i="1" dirty="0"/>
            </a:br>
            <a:r>
              <a:rPr lang="pl-PL" sz="4000" b="1" i="1" dirty="0">
                <a:solidFill>
                  <a:schemeClr val="tx1"/>
                </a:solidFill>
              </a:rPr>
              <a:t>KLASA </a:t>
            </a:r>
            <a:r>
              <a:rPr lang="pl-PL" sz="4000" b="1" i="1" dirty="0" err="1">
                <a:solidFill>
                  <a:schemeClr val="tx1"/>
                </a:solidFill>
              </a:rPr>
              <a:t>Vb</a:t>
            </a:r>
            <a:r>
              <a:rPr lang="pl-PL" sz="4000" b="1" i="1" dirty="0">
                <a:solidFill>
                  <a:schemeClr val="tx1"/>
                </a:solidFill>
              </a:rPr>
              <a:t> </a:t>
            </a:r>
            <a:r>
              <a:rPr lang="pl-PL" sz="4000" b="1" i="1" dirty="0"/>
              <a:t>– 12 osób</a:t>
            </a:r>
            <a:br>
              <a:rPr lang="pl-PL" sz="4000" b="1" i="1" dirty="0"/>
            </a:br>
            <a:br>
              <a:rPr lang="pl-PL" sz="4000" b="1" i="1" dirty="0"/>
            </a:br>
            <a:r>
              <a:rPr lang="pl-PL" sz="4000" b="1" i="1" dirty="0">
                <a:solidFill>
                  <a:schemeClr val="tx1"/>
                </a:solidFill>
              </a:rPr>
              <a:t>KLASA </a:t>
            </a:r>
            <a:r>
              <a:rPr lang="pl-PL" sz="4000" b="1" i="1" dirty="0" err="1">
                <a:solidFill>
                  <a:schemeClr val="tx1"/>
                </a:solidFill>
              </a:rPr>
              <a:t>VIa</a:t>
            </a:r>
            <a:r>
              <a:rPr lang="pl-PL" sz="4000" b="1" i="1" dirty="0">
                <a:solidFill>
                  <a:schemeClr val="tx1"/>
                </a:solidFill>
              </a:rPr>
              <a:t> </a:t>
            </a:r>
            <a:r>
              <a:rPr lang="pl-PL" sz="4000" b="1" i="1" dirty="0"/>
              <a:t>– 4 osoby</a:t>
            </a:r>
            <a:br>
              <a:rPr lang="pl-PL" sz="3600" b="1" i="1" dirty="0">
                <a:latin typeface="Comic Sans MS"/>
              </a:rPr>
            </a:br>
            <a:br>
              <a:rPr lang="pl-PL" sz="3600" b="1" i="1" dirty="0">
                <a:latin typeface="Comic Sans MS"/>
              </a:rPr>
            </a:br>
            <a:br>
              <a:rPr lang="pl-PL" sz="3600" b="1" i="1" dirty="0">
                <a:latin typeface="Comic Sans MS"/>
              </a:rPr>
            </a:br>
            <a:br>
              <a:rPr lang="pl-PL" sz="3600" b="1" i="1" dirty="0">
                <a:latin typeface="Comic Sans MS"/>
              </a:rPr>
            </a:br>
            <a:endParaRPr lang="pl-PL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457" y="3573916"/>
            <a:ext cx="2528777" cy="263625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925BBE7-3ED2-4794-B751-232CEA259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320066"/>
            <a:ext cx="1752386" cy="281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452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0E6A5A-E00F-4053-B1AE-AA96DB9DE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8821" y="894820"/>
            <a:ext cx="9404723" cy="1085220"/>
          </a:xfrm>
        </p:spPr>
        <p:txBody>
          <a:bodyPr>
            <a:noAutofit/>
          </a:bodyPr>
          <a:lstStyle/>
          <a:p>
            <a:pPr algn="ctr"/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br>
              <a:rPr lang="pl-PL" sz="3200" b="1" i="1" u="sng" dirty="0">
                <a:latin typeface="Comic Sans MS"/>
              </a:rPr>
            </a:br>
            <a:r>
              <a:rPr lang="pl-PL" sz="3600" b="1" i="1" dirty="0">
                <a:solidFill>
                  <a:schemeClr val="tx1"/>
                </a:solidFill>
              </a:rPr>
              <a:t>KLASA </a:t>
            </a:r>
            <a:r>
              <a:rPr lang="pl-PL" sz="3600" b="1" i="1" dirty="0" err="1">
                <a:solidFill>
                  <a:schemeClr val="tx1"/>
                </a:solidFill>
              </a:rPr>
              <a:t>VIia</a:t>
            </a:r>
            <a:r>
              <a:rPr lang="pl-PL" sz="3600" b="1" i="1" dirty="0">
                <a:solidFill>
                  <a:schemeClr val="tx1"/>
                </a:solidFill>
              </a:rPr>
              <a:t> </a:t>
            </a:r>
            <a:r>
              <a:rPr lang="pl-PL" sz="3600" b="1" i="1" dirty="0"/>
              <a:t>– 9 osób</a:t>
            </a:r>
            <a:br>
              <a:rPr lang="pl-PL" sz="3600" b="1" i="1" dirty="0"/>
            </a:br>
            <a:br>
              <a:rPr lang="pl-PL" sz="3600" b="1" i="1" u="sng" dirty="0"/>
            </a:br>
            <a:r>
              <a:rPr lang="pl-PL" sz="3600" b="1" i="1" dirty="0">
                <a:solidFill>
                  <a:schemeClr val="tx1"/>
                </a:solidFill>
              </a:rPr>
              <a:t>KLASA </a:t>
            </a:r>
            <a:r>
              <a:rPr lang="pl-PL" sz="3600" b="1" i="1" dirty="0" err="1">
                <a:solidFill>
                  <a:schemeClr val="tx1"/>
                </a:solidFill>
              </a:rPr>
              <a:t>VIIb</a:t>
            </a:r>
            <a:r>
              <a:rPr lang="pl-PL" sz="3600" b="1" i="1" dirty="0">
                <a:solidFill>
                  <a:schemeClr val="tx1"/>
                </a:solidFill>
              </a:rPr>
              <a:t> </a:t>
            </a:r>
            <a:r>
              <a:rPr lang="pl-PL" sz="3600" b="1" i="1" dirty="0"/>
              <a:t>– 4 osoby</a:t>
            </a:r>
            <a:br>
              <a:rPr lang="pl-PL" sz="3600" b="1" i="1" dirty="0"/>
            </a:br>
            <a:br>
              <a:rPr lang="pl-PL" sz="3600" b="1" i="1" dirty="0"/>
            </a:br>
            <a:r>
              <a:rPr lang="pl-PL" sz="3600" b="1" i="1" dirty="0">
                <a:solidFill>
                  <a:schemeClr val="tx1"/>
                </a:solidFill>
              </a:rPr>
              <a:t>KLASA </a:t>
            </a:r>
            <a:r>
              <a:rPr lang="pl-PL" sz="3600" b="1" i="1" dirty="0" err="1">
                <a:solidFill>
                  <a:schemeClr val="tx1"/>
                </a:solidFill>
              </a:rPr>
              <a:t>VIIc</a:t>
            </a:r>
            <a:r>
              <a:rPr lang="pl-PL" sz="3600" b="1" i="1" dirty="0"/>
              <a:t>– 10 osób</a:t>
            </a:r>
            <a:br>
              <a:rPr lang="pl-PL" sz="3600" b="1" i="1" dirty="0"/>
            </a:br>
            <a:br>
              <a:rPr lang="pl-PL" sz="3600" b="1" i="1" dirty="0"/>
            </a:br>
            <a:r>
              <a:rPr lang="pl-PL" sz="3600" b="1" i="1" dirty="0">
                <a:solidFill>
                  <a:schemeClr val="tx1"/>
                </a:solidFill>
              </a:rPr>
              <a:t>KLASA </a:t>
            </a:r>
            <a:r>
              <a:rPr lang="pl-PL" sz="3600" b="1" i="1" dirty="0" err="1">
                <a:solidFill>
                  <a:schemeClr val="tx1"/>
                </a:solidFill>
              </a:rPr>
              <a:t>VIIia</a:t>
            </a:r>
            <a:r>
              <a:rPr lang="pl-PL" sz="3600" b="1" i="1" dirty="0"/>
              <a:t>– 8 osób</a:t>
            </a:r>
            <a:br>
              <a:rPr lang="pl-PL" sz="3600" b="1" i="1" dirty="0"/>
            </a:br>
            <a:br>
              <a:rPr lang="pl-PL" sz="3600" b="1" i="1" dirty="0"/>
            </a:br>
            <a:r>
              <a:rPr lang="pl-PL" sz="3600" b="1" i="1" dirty="0">
                <a:solidFill>
                  <a:schemeClr val="tx1"/>
                </a:solidFill>
              </a:rPr>
              <a:t>KLASA </a:t>
            </a:r>
            <a:r>
              <a:rPr lang="pl-PL" sz="3600" b="1" i="1" dirty="0" err="1">
                <a:solidFill>
                  <a:schemeClr val="tx1"/>
                </a:solidFill>
              </a:rPr>
              <a:t>VIIIb</a:t>
            </a:r>
            <a:r>
              <a:rPr lang="pl-PL" sz="3600" b="1" i="1" dirty="0">
                <a:solidFill>
                  <a:schemeClr val="tx1"/>
                </a:solidFill>
              </a:rPr>
              <a:t> </a:t>
            </a:r>
            <a:r>
              <a:rPr lang="pl-PL" sz="3600" b="1" i="1" dirty="0"/>
              <a:t>– 5 osób</a:t>
            </a:r>
            <a:br>
              <a:rPr lang="pl-PL" sz="3600" b="1" i="1" dirty="0"/>
            </a:br>
            <a:br>
              <a:rPr lang="pl-PL" sz="3600" b="1" i="1" dirty="0">
                <a:solidFill>
                  <a:schemeClr val="tx1"/>
                </a:solidFill>
              </a:rPr>
            </a:br>
            <a:r>
              <a:rPr lang="pl-PL" sz="3600" b="1" i="1" dirty="0">
                <a:solidFill>
                  <a:schemeClr val="tx1"/>
                </a:solidFill>
              </a:rPr>
              <a:t>KLASA </a:t>
            </a:r>
            <a:r>
              <a:rPr lang="pl-PL" sz="3600" b="1" i="1" dirty="0" err="1">
                <a:solidFill>
                  <a:schemeClr val="tx1"/>
                </a:solidFill>
              </a:rPr>
              <a:t>VIIIc</a:t>
            </a:r>
            <a:r>
              <a:rPr lang="pl-PL" sz="3600" b="1" i="1" dirty="0">
                <a:solidFill>
                  <a:schemeClr val="tx1"/>
                </a:solidFill>
              </a:rPr>
              <a:t> </a:t>
            </a:r>
            <a:r>
              <a:rPr lang="pl-PL" sz="3600" b="1" i="1" dirty="0"/>
              <a:t>– 5 osób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BF4332E-BD43-4DB5-8B43-B949480E3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055" y="1437430"/>
            <a:ext cx="2144111" cy="344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707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1643743" y="304799"/>
            <a:ext cx="81860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    </a:t>
            </a:r>
            <a:r>
              <a:rPr lang="pl-PL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Statystyka frekwencji wg klas</a:t>
            </a:r>
          </a:p>
          <a:p>
            <a:endParaRPr lang="pl-PL" sz="36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6410503-1337-4D45-BC3B-924625E46D0E}"/>
              </a:ext>
            </a:extLst>
          </p:cNvPr>
          <p:cNvSpPr txBox="1"/>
          <p:nvPr/>
        </p:nvSpPr>
        <p:spPr>
          <a:xfrm>
            <a:off x="6706991" y="1317171"/>
            <a:ext cx="3841266" cy="642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83C03BA-62AB-43DE-A807-C4BD75972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6125" y="421432"/>
            <a:ext cx="3469997" cy="2327436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97296DDB-1F33-0895-7645-21F946CF4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370377"/>
              </p:ext>
            </p:extLst>
          </p:nvPr>
        </p:nvGraphicFramePr>
        <p:xfrm>
          <a:off x="1214753" y="1026364"/>
          <a:ext cx="6186196" cy="55268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21524">
                  <a:extLst>
                    <a:ext uri="{9D8B030D-6E8A-4147-A177-3AD203B41FA5}">
                      <a16:colId xmlns:a16="http://schemas.microsoft.com/office/drawing/2014/main" val="4106908434"/>
                    </a:ext>
                  </a:extLst>
                </a:gridCol>
                <a:gridCol w="3864672">
                  <a:extLst>
                    <a:ext uri="{9D8B030D-6E8A-4147-A177-3AD203B41FA5}">
                      <a16:colId xmlns:a16="http://schemas.microsoft.com/office/drawing/2014/main" val="3046885343"/>
                    </a:ext>
                  </a:extLst>
                </a:gridCol>
              </a:tblGrid>
              <a:tr h="6140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b="1" dirty="0">
                          <a:effectLst/>
                        </a:rPr>
                        <a:t>klasa</a:t>
                      </a:r>
                      <a:endParaRPr lang="pl-PL" sz="32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b="1" dirty="0">
                          <a:effectLst/>
                        </a:rPr>
                        <a:t>% obecności</a:t>
                      </a:r>
                      <a:endParaRPr lang="pl-PL" sz="32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1728397231"/>
                  </a:ext>
                </a:extLst>
              </a:tr>
              <a:tr h="6140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b="1" dirty="0">
                          <a:solidFill>
                            <a:srgbClr val="FF0000"/>
                          </a:solidFill>
                          <a:effectLst/>
                        </a:rPr>
                        <a:t>7b</a:t>
                      </a:r>
                      <a:endParaRPr lang="pl-PL" sz="3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b="1" dirty="0">
                          <a:solidFill>
                            <a:srgbClr val="FF0000"/>
                          </a:solidFill>
                          <a:effectLst/>
                        </a:rPr>
                        <a:t>89,81%</a:t>
                      </a:r>
                      <a:endParaRPr lang="pl-PL" sz="3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3590771307"/>
                  </a:ext>
                </a:extLst>
              </a:tr>
              <a:tr h="6140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5a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dirty="0">
                          <a:effectLst/>
                        </a:rPr>
                        <a:t>89,70%</a:t>
                      </a:r>
                      <a:endParaRPr lang="pl-PL" sz="3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2186146347"/>
                  </a:ext>
                </a:extLst>
              </a:tr>
              <a:tr h="6140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1a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dirty="0">
                          <a:effectLst/>
                        </a:rPr>
                        <a:t>89,47%</a:t>
                      </a:r>
                      <a:endParaRPr lang="pl-PL" sz="3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2157254983"/>
                  </a:ext>
                </a:extLst>
              </a:tr>
              <a:tr h="6140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1b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88,17%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3513404861"/>
                  </a:ext>
                </a:extLst>
              </a:tr>
              <a:tr h="6140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4b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88,03%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3188669650"/>
                  </a:ext>
                </a:extLst>
              </a:tr>
              <a:tr h="6140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3a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dirty="0">
                          <a:effectLst/>
                        </a:rPr>
                        <a:t>88,00%</a:t>
                      </a:r>
                      <a:endParaRPr lang="pl-PL" sz="3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4294145907"/>
                  </a:ext>
                </a:extLst>
              </a:tr>
              <a:tr h="6140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7a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87,66%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2791468900"/>
                  </a:ext>
                </a:extLst>
              </a:tr>
              <a:tr h="6140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8a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dirty="0">
                          <a:effectLst/>
                        </a:rPr>
                        <a:t>87,53%</a:t>
                      </a:r>
                      <a:endParaRPr lang="pl-PL" sz="3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3255668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1051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F7392857-2DCF-E5C5-917C-3F230CB461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277843"/>
              </p:ext>
            </p:extLst>
          </p:nvPr>
        </p:nvGraphicFramePr>
        <p:xfrm>
          <a:off x="1466066" y="532563"/>
          <a:ext cx="6311358" cy="61194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68495">
                  <a:extLst>
                    <a:ext uri="{9D8B030D-6E8A-4147-A177-3AD203B41FA5}">
                      <a16:colId xmlns:a16="http://schemas.microsoft.com/office/drawing/2014/main" val="2145432425"/>
                    </a:ext>
                  </a:extLst>
                </a:gridCol>
                <a:gridCol w="3942863">
                  <a:extLst>
                    <a:ext uri="{9D8B030D-6E8A-4147-A177-3AD203B41FA5}">
                      <a16:colId xmlns:a16="http://schemas.microsoft.com/office/drawing/2014/main" val="783406129"/>
                    </a:ext>
                  </a:extLst>
                </a:gridCol>
              </a:tblGrid>
              <a:tr h="67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dirty="0">
                          <a:effectLst/>
                        </a:rPr>
                        <a:t>5b</a:t>
                      </a:r>
                      <a:endParaRPr lang="pl-PL" sz="3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dirty="0">
                          <a:effectLst/>
                        </a:rPr>
                        <a:t>87,43%</a:t>
                      </a:r>
                      <a:endParaRPr lang="pl-PL" sz="3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2845626449"/>
                  </a:ext>
                </a:extLst>
              </a:tr>
              <a:tr h="67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6a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dirty="0">
                          <a:effectLst/>
                        </a:rPr>
                        <a:t>87,42%</a:t>
                      </a:r>
                      <a:endParaRPr lang="pl-PL" sz="3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3545285445"/>
                  </a:ext>
                </a:extLst>
              </a:tr>
              <a:tr h="67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3b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dirty="0">
                          <a:effectLst/>
                        </a:rPr>
                        <a:t>87,27%</a:t>
                      </a:r>
                      <a:endParaRPr lang="pl-PL" sz="3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2016305283"/>
                  </a:ext>
                </a:extLst>
              </a:tr>
              <a:tr h="67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4a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dirty="0">
                          <a:effectLst/>
                        </a:rPr>
                        <a:t>86,84%</a:t>
                      </a:r>
                      <a:endParaRPr lang="pl-PL" sz="3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1315570489"/>
                  </a:ext>
                </a:extLst>
              </a:tr>
              <a:tr h="67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2b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dirty="0">
                          <a:effectLst/>
                        </a:rPr>
                        <a:t>86,62%</a:t>
                      </a:r>
                      <a:endParaRPr lang="pl-PL" sz="3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652922709"/>
                  </a:ext>
                </a:extLst>
              </a:tr>
              <a:tr h="67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2a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dirty="0">
                          <a:effectLst/>
                        </a:rPr>
                        <a:t>83,74%</a:t>
                      </a:r>
                      <a:endParaRPr lang="pl-PL" sz="3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1960327069"/>
                  </a:ext>
                </a:extLst>
              </a:tr>
              <a:tr h="67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7c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dirty="0">
                          <a:effectLst/>
                        </a:rPr>
                        <a:t>83,71%</a:t>
                      </a:r>
                      <a:endParaRPr lang="pl-PL" sz="3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2923670847"/>
                  </a:ext>
                </a:extLst>
              </a:tr>
              <a:tr h="67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</a:rPr>
                        <a:t>8b</a:t>
                      </a:r>
                      <a:endParaRPr lang="pl-PL" sz="3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dirty="0">
                          <a:effectLst/>
                        </a:rPr>
                        <a:t>83,06%</a:t>
                      </a:r>
                      <a:endParaRPr lang="pl-PL" sz="3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1550110399"/>
                  </a:ext>
                </a:extLst>
              </a:tr>
              <a:tr h="67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b="1" dirty="0">
                          <a:solidFill>
                            <a:srgbClr val="FF0000"/>
                          </a:solidFill>
                          <a:effectLst/>
                        </a:rPr>
                        <a:t>8c</a:t>
                      </a:r>
                      <a:endParaRPr lang="pl-PL" sz="3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b="1" dirty="0">
                          <a:solidFill>
                            <a:srgbClr val="FF0000"/>
                          </a:solidFill>
                          <a:effectLst/>
                        </a:rPr>
                        <a:t>75,92%</a:t>
                      </a:r>
                      <a:endParaRPr lang="pl-PL" sz="3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22" marR="27622" marT="27622" marB="27622"/>
                </a:tc>
                <a:extLst>
                  <a:ext uri="{0D108BD9-81ED-4DB2-BD59-A6C34878D82A}">
                    <a16:rowId xmlns:a16="http://schemas.microsoft.com/office/drawing/2014/main" val="4035872345"/>
                  </a:ext>
                </a:extLst>
              </a:tr>
            </a:tbl>
          </a:graphicData>
        </a:graphic>
      </p:graphicFrame>
      <p:pic>
        <p:nvPicPr>
          <p:cNvPr id="4" name="Obraz 3">
            <a:extLst>
              <a:ext uri="{FF2B5EF4-FFF2-40B4-BE49-F238E27FC236}">
                <a16:creationId xmlns:a16="http://schemas.microsoft.com/office/drawing/2014/main" id="{B330954D-0AC9-D0D8-F00F-CCD2679B6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6125" y="421432"/>
            <a:ext cx="3469997" cy="232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667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492744" y="405233"/>
            <a:ext cx="83312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dirty="0">
                <a:solidFill>
                  <a:schemeClr val="tx2"/>
                </a:solidFill>
                <a:latin typeface="+mj-lt"/>
              </a:rPr>
              <a:t>Średnia ocen wg klas IV-VIII</a:t>
            </a:r>
            <a:endParaRPr lang="pl-PL" sz="4000" dirty="0">
              <a:solidFill>
                <a:schemeClr val="tx2"/>
              </a:solidFill>
              <a:latin typeface="+mj-lt"/>
            </a:endParaRPr>
          </a:p>
          <a:p>
            <a:r>
              <a:rPr lang="pl-PL" sz="3200" b="1" dirty="0">
                <a:solidFill>
                  <a:srgbClr val="FF0000"/>
                </a:solidFill>
                <a:latin typeface="+mj-lt"/>
              </a:rPr>
              <a:t>                                              </a:t>
            </a:r>
          </a:p>
          <a:p>
            <a:r>
              <a:rPr lang="pl-PL" sz="3200" b="1" dirty="0">
                <a:solidFill>
                  <a:srgbClr val="FF0000"/>
                </a:solidFill>
                <a:latin typeface="+mj-lt"/>
              </a:rPr>
              <a:t>                                    Średnia ocen w szkole: </a:t>
            </a:r>
            <a:r>
              <a:rPr lang="pl-PL" sz="3200" b="1" dirty="0">
                <a:latin typeface="+mj-lt"/>
              </a:rPr>
              <a:t>4,44</a:t>
            </a:r>
          </a:p>
          <a:p>
            <a:endParaRPr lang="pl-PL" sz="20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endParaRPr lang="pl-PL" sz="20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endParaRPr lang="pl-PL" sz="20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D122EDD-99EE-49CA-A8FF-D2A869D1F968}"/>
              </a:ext>
            </a:extLst>
          </p:cNvPr>
          <p:cNvSpPr txBox="1"/>
          <p:nvPr/>
        </p:nvSpPr>
        <p:spPr>
          <a:xfrm>
            <a:off x="5300675" y="2299237"/>
            <a:ext cx="6509332" cy="1139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Najwyższa średnia ocen w szkole </a:t>
            </a:r>
            <a:r>
              <a:rPr lang="pl-PL" sz="2400" dirty="0">
                <a:latin typeface="Comic Sans MS" panose="030F0702030302020204" pitchFamily="66" charset="0"/>
              </a:rPr>
              <a:t>– </a:t>
            </a:r>
            <a:r>
              <a:rPr lang="pl-PL" sz="2400" b="1" dirty="0">
                <a:latin typeface="Comic Sans MS" panose="030F0702030302020204" pitchFamily="66" charset="0"/>
              </a:rPr>
              <a:t>5,79</a:t>
            </a:r>
          </a:p>
          <a:p>
            <a:pPr>
              <a:lnSpc>
                <a:spcPct val="150000"/>
              </a:lnSpc>
            </a:pPr>
            <a:r>
              <a:rPr lang="pl-PL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Najniższa średnia ocen w szkole </a:t>
            </a:r>
            <a:r>
              <a:rPr lang="pl-PL" sz="2400" dirty="0">
                <a:latin typeface="Comic Sans MS" panose="030F0702030302020204" pitchFamily="66" charset="0"/>
              </a:rPr>
              <a:t>– </a:t>
            </a:r>
            <a:r>
              <a:rPr lang="pl-PL" sz="2400" b="1" dirty="0">
                <a:latin typeface="Comic Sans MS" panose="030F0702030302020204" pitchFamily="66" charset="0"/>
              </a:rPr>
              <a:t>2,43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D0BABF2-CB4B-4EE0-AD85-742AC545F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351" y="4520568"/>
            <a:ext cx="4281264" cy="1533404"/>
          </a:xfrm>
          <a:prstGeom prst="rect">
            <a:avLst/>
          </a:prstGeom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DA334D3B-8F8A-3D58-1B39-B0E347BF65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050490"/>
              </p:ext>
            </p:extLst>
          </p:nvPr>
        </p:nvGraphicFramePr>
        <p:xfrm>
          <a:off x="858520" y="1274215"/>
          <a:ext cx="4002729" cy="541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3985">
                  <a:extLst>
                    <a:ext uri="{9D8B030D-6E8A-4147-A177-3AD203B41FA5}">
                      <a16:colId xmlns:a16="http://schemas.microsoft.com/office/drawing/2014/main" val="2586574952"/>
                    </a:ext>
                  </a:extLst>
                </a:gridCol>
                <a:gridCol w="2288744">
                  <a:extLst>
                    <a:ext uri="{9D8B030D-6E8A-4147-A177-3AD203B41FA5}">
                      <a16:colId xmlns:a16="http://schemas.microsoft.com/office/drawing/2014/main" val="2916589002"/>
                    </a:ext>
                  </a:extLst>
                </a:gridCol>
              </a:tblGrid>
              <a:tr h="451320">
                <a:tc>
                  <a:txBody>
                    <a:bodyPr/>
                    <a:lstStyle/>
                    <a:p>
                      <a:pPr marL="4445" marR="2857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2800" b="1">
                          <a:effectLst/>
                        </a:rPr>
                        <a:t>Klasa</a:t>
                      </a:r>
                      <a:endParaRPr lang="pl-PL" sz="28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2800" b="1" dirty="0">
                          <a:effectLst/>
                        </a:rPr>
                        <a:t>Średnia</a:t>
                      </a:r>
                      <a:endParaRPr lang="pl-PL" sz="2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54516136"/>
                  </a:ext>
                </a:extLst>
              </a:tr>
              <a:tr h="451320">
                <a:tc>
                  <a:txBody>
                    <a:bodyPr/>
                    <a:lstStyle/>
                    <a:p>
                      <a:pPr marL="27940" marR="2794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2800" b="1">
                          <a:solidFill>
                            <a:srgbClr val="FF0000"/>
                          </a:solidFill>
                          <a:effectLst/>
                        </a:rPr>
                        <a:t>4a</a:t>
                      </a:r>
                      <a:endParaRPr lang="pl-PL" sz="2800" b="1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800" b="1" dirty="0">
                          <a:solidFill>
                            <a:srgbClr val="FF0000"/>
                          </a:solidFill>
                          <a:effectLst/>
                        </a:rPr>
                        <a:t>4,89</a:t>
                      </a:r>
                      <a:endParaRPr lang="pl-PL" sz="2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83833349"/>
                  </a:ext>
                </a:extLst>
              </a:tr>
              <a:tr h="451320">
                <a:tc>
                  <a:txBody>
                    <a:bodyPr/>
                    <a:lstStyle/>
                    <a:p>
                      <a:pPr marL="27940" marR="2095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5b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800">
                          <a:effectLst/>
                        </a:rPr>
                        <a:t>4,83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55404151"/>
                  </a:ext>
                </a:extLst>
              </a:tr>
              <a:tr h="451320">
                <a:tc>
                  <a:txBody>
                    <a:bodyPr/>
                    <a:lstStyle/>
                    <a:p>
                      <a:pPr marL="27940" marR="2095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5a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800">
                          <a:effectLst/>
                        </a:rPr>
                        <a:t>4,67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75980693"/>
                  </a:ext>
                </a:extLst>
              </a:tr>
              <a:tr h="451320">
                <a:tc>
                  <a:txBody>
                    <a:bodyPr/>
                    <a:lstStyle/>
                    <a:p>
                      <a:pPr marL="27940" marR="2095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6a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800">
                          <a:effectLst/>
                        </a:rPr>
                        <a:t>4,48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07405997"/>
                  </a:ext>
                </a:extLst>
              </a:tr>
              <a:tr h="451320">
                <a:tc>
                  <a:txBody>
                    <a:bodyPr/>
                    <a:lstStyle/>
                    <a:p>
                      <a:pPr marL="27940" marR="2095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4b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800">
                          <a:effectLst/>
                        </a:rPr>
                        <a:t>4,45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04122420"/>
                  </a:ext>
                </a:extLst>
              </a:tr>
              <a:tr h="451320">
                <a:tc>
                  <a:txBody>
                    <a:bodyPr/>
                    <a:lstStyle/>
                    <a:p>
                      <a:pPr marL="27940" marR="2095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7b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800">
                          <a:effectLst/>
                        </a:rPr>
                        <a:t>4,44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71204826"/>
                  </a:ext>
                </a:extLst>
              </a:tr>
              <a:tr h="451320">
                <a:tc>
                  <a:txBody>
                    <a:bodyPr/>
                    <a:lstStyle/>
                    <a:p>
                      <a:pPr marL="27940" marR="2095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7c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800">
                          <a:effectLst/>
                        </a:rPr>
                        <a:t>4,36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62987193"/>
                  </a:ext>
                </a:extLst>
              </a:tr>
              <a:tr h="451320">
                <a:tc>
                  <a:txBody>
                    <a:bodyPr/>
                    <a:lstStyle/>
                    <a:p>
                      <a:pPr marL="27940" marR="2095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8a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800">
                          <a:effectLst/>
                        </a:rPr>
                        <a:t>4,25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51183670"/>
                  </a:ext>
                </a:extLst>
              </a:tr>
              <a:tr h="451320">
                <a:tc>
                  <a:txBody>
                    <a:bodyPr/>
                    <a:lstStyle/>
                    <a:p>
                      <a:pPr marL="27940" marR="2095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7a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800">
                          <a:effectLst/>
                        </a:rPr>
                        <a:t>4,12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7658342"/>
                  </a:ext>
                </a:extLst>
              </a:tr>
              <a:tr h="451320">
                <a:tc>
                  <a:txBody>
                    <a:bodyPr/>
                    <a:lstStyle/>
                    <a:p>
                      <a:pPr marL="27940" marR="2794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8b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800">
                          <a:effectLst/>
                        </a:rPr>
                        <a:t>4,07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65492675"/>
                  </a:ext>
                </a:extLst>
              </a:tr>
              <a:tr h="451320">
                <a:tc>
                  <a:txBody>
                    <a:bodyPr/>
                    <a:lstStyle/>
                    <a:p>
                      <a:pPr marL="27940" marR="20955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8c</a:t>
                      </a:r>
                      <a:endParaRPr lang="pl-PL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800" dirty="0">
                          <a:effectLst/>
                        </a:rPr>
                        <a:t>3,67</a:t>
                      </a:r>
                      <a:endParaRPr lang="pl-PL" sz="2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89130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7112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304730" y="81868"/>
            <a:ext cx="81207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Średnia ocen wg przedmiotów</a:t>
            </a:r>
          </a:p>
          <a:p>
            <a:endParaRPr lang="pl-PL" sz="3600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endParaRPr lang="pl-PL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endParaRPr lang="pl-PL" dirty="0">
              <a:solidFill>
                <a:schemeClr val="tx2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113EB1F-9CCD-4C3E-B773-704AC62C6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3486" y="224565"/>
            <a:ext cx="2206362" cy="183972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D5DE8AD2-6020-46E1-8CDC-F16E81562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851" y="959031"/>
            <a:ext cx="1718766" cy="1754326"/>
          </a:xfrm>
          <a:prstGeom prst="rect">
            <a:avLst/>
          </a:prstGeom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3C21DC5F-2031-68D6-1637-411EC18BA4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289614"/>
              </p:ext>
            </p:extLst>
          </p:nvPr>
        </p:nvGraphicFramePr>
        <p:xfrm>
          <a:off x="946716" y="959032"/>
          <a:ext cx="4730620" cy="53979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10031">
                  <a:extLst>
                    <a:ext uri="{9D8B030D-6E8A-4147-A177-3AD203B41FA5}">
                      <a16:colId xmlns:a16="http://schemas.microsoft.com/office/drawing/2014/main" val="1860791600"/>
                    </a:ext>
                  </a:extLst>
                </a:gridCol>
                <a:gridCol w="1320589">
                  <a:extLst>
                    <a:ext uri="{9D8B030D-6E8A-4147-A177-3AD203B41FA5}">
                      <a16:colId xmlns:a16="http://schemas.microsoft.com/office/drawing/2014/main" val="3014443517"/>
                    </a:ext>
                  </a:extLst>
                </a:gridCol>
              </a:tblGrid>
              <a:tr h="413385">
                <a:tc>
                  <a:txBody>
                    <a:bodyPr/>
                    <a:lstStyle/>
                    <a:p>
                      <a:pPr marL="631190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b="1" dirty="0">
                          <a:solidFill>
                            <a:srgbClr val="0070C0"/>
                          </a:solidFill>
                          <a:effectLst/>
                        </a:rPr>
                        <a:t>Przedmiot</a:t>
                      </a:r>
                      <a:endParaRPr lang="pl-PL" sz="24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b="1" dirty="0">
                          <a:solidFill>
                            <a:srgbClr val="0070C0"/>
                          </a:solidFill>
                          <a:effectLst/>
                        </a:rPr>
                        <a:t>Średnia</a:t>
                      </a:r>
                      <a:endParaRPr lang="pl-PL" sz="24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35988167"/>
                  </a:ext>
                </a:extLst>
              </a:tr>
              <a:tr h="413385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b="1" dirty="0">
                          <a:solidFill>
                            <a:srgbClr val="FF0000"/>
                          </a:solidFill>
                          <a:effectLst/>
                        </a:rPr>
                        <a:t>Muzyka</a:t>
                      </a:r>
                      <a:endParaRPr lang="pl-PL" sz="2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b="1" dirty="0">
                          <a:solidFill>
                            <a:srgbClr val="FF0000"/>
                          </a:solidFill>
                          <a:effectLst/>
                        </a:rPr>
                        <a:t>5,56</a:t>
                      </a:r>
                      <a:endParaRPr lang="pl-PL" sz="2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57159481"/>
                  </a:ext>
                </a:extLst>
              </a:tr>
              <a:tr h="413385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dirty="0">
                          <a:effectLst/>
                        </a:rPr>
                        <a:t>Wychowanie fizyczne</a:t>
                      </a:r>
                      <a:endParaRPr lang="pl-PL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dirty="0">
                          <a:effectLst/>
                        </a:rPr>
                        <a:t>5,23</a:t>
                      </a:r>
                      <a:endParaRPr lang="pl-PL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1144392"/>
                  </a:ext>
                </a:extLst>
              </a:tr>
              <a:tr h="413385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>
                          <a:effectLst/>
                        </a:rPr>
                        <a:t>Religia</a:t>
                      </a:r>
                      <a:endParaRPr lang="pl-PL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>
                          <a:effectLst/>
                        </a:rPr>
                        <a:t>5,07</a:t>
                      </a:r>
                      <a:endParaRPr lang="pl-PL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22564626"/>
                  </a:ext>
                </a:extLst>
              </a:tr>
              <a:tr h="413385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dirty="0">
                          <a:effectLst/>
                        </a:rPr>
                        <a:t>Technika</a:t>
                      </a:r>
                      <a:endParaRPr lang="pl-PL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>
                          <a:effectLst/>
                        </a:rPr>
                        <a:t>5,03</a:t>
                      </a:r>
                      <a:endParaRPr lang="pl-PL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11904273"/>
                  </a:ext>
                </a:extLst>
              </a:tr>
              <a:tr h="850682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dirty="0">
                          <a:effectLst/>
                        </a:rPr>
                        <a:t>Edukacja dla bezpieczeństwa</a:t>
                      </a:r>
                      <a:endParaRPr lang="pl-PL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>
                          <a:effectLst/>
                        </a:rPr>
                        <a:t>4,98</a:t>
                      </a:r>
                      <a:endParaRPr lang="pl-PL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922321"/>
                  </a:ext>
                </a:extLst>
              </a:tr>
              <a:tr h="413385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dirty="0">
                          <a:effectLst/>
                        </a:rPr>
                        <a:t>Informatyka</a:t>
                      </a:r>
                      <a:endParaRPr lang="pl-PL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>
                          <a:effectLst/>
                        </a:rPr>
                        <a:t>4,83</a:t>
                      </a:r>
                      <a:endParaRPr lang="pl-PL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44454659"/>
                  </a:ext>
                </a:extLst>
              </a:tr>
              <a:tr h="413385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dirty="0">
                          <a:effectLst/>
                        </a:rPr>
                        <a:t>Plastyka</a:t>
                      </a:r>
                      <a:endParaRPr lang="pl-PL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>
                          <a:effectLst/>
                        </a:rPr>
                        <a:t>4,82</a:t>
                      </a:r>
                      <a:endParaRPr lang="pl-PL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24855990"/>
                  </a:ext>
                </a:extLst>
              </a:tr>
              <a:tr h="413385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dirty="0">
                          <a:effectLst/>
                        </a:rPr>
                        <a:t>Biologia</a:t>
                      </a:r>
                      <a:endParaRPr lang="pl-PL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>
                          <a:effectLst/>
                        </a:rPr>
                        <a:t>4,15</a:t>
                      </a:r>
                      <a:endParaRPr lang="pl-PL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1555898"/>
                  </a:ext>
                </a:extLst>
              </a:tr>
              <a:tr h="413385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dirty="0">
                          <a:effectLst/>
                        </a:rPr>
                        <a:t>Język angielski</a:t>
                      </a:r>
                      <a:endParaRPr lang="pl-PL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dirty="0">
                          <a:effectLst/>
                        </a:rPr>
                        <a:t>4,06</a:t>
                      </a:r>
                      <a:endParaRPr lang="pl-PL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32404492"/>
                  </a:ext>
                </a:extLst>
              </a:tr>
              <a:tr h="413385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>
                          <a:effectLst/>
                        </a:rPr>
                        <a:t>Fizyka</a:t>
                      </a:r>
                      <a:endParaRPr lang="pl-PL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>
                          <a:effectLst/>
                        </a:rPr>
                        <a:t>4,02</a:t>
                      </a:r>
                      <a:endParaRPr lang="pl-PL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05840265"/>
                  </a:ext>
                </a:extLst>
              </a:tr>
              <a:tr h="413385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>
                          <a:effectLst/>
                        </a:rPr>
                        <a:t>Przyroda</a:t>
                      </a:r>
                      <a:endParaRPr lang="pl-PL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dirty="0">
                          <a:effectLst/>
                        </a:rPr>
                        <a:t>4,00</a:t>
                      </a:r>
                      <a:endParaRPr lang="pl-PL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97368505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3B78E067-52FF-499C-3577-9690527A9F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398732"/>
              </p:ext>
            </p:extLst>
          </p:nvPr>
        </p:nvGraphicFramePr>
        <p:xfrm>
          <a:off x="5834742" y="3106227"/>
          <a:ext cx="4839477" cy="32507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88500">
                  <a:extLst>
                    <a:ext uri="{9D8B030D-6E8A-4147-A177-3AD203B41FA5}">
                      <a16:colId xmlns:a16="http://schemas.microsoft.com/office/drawing/2014/main" val="889275025"/>
                    </a:ext>
                  </a:extLst>
                </a:gridCol>
                <a:gridCol w="1350977">
                  <a:extLst>
                    <a:ext uri="{9D8B030D-6E8A-4147-A177-3AD203B41FA5}">
                      <a16:colId xmlns:a16="http://schemas.microsoft.com/office/drawing/2014/main" val="4075764278"/>
                    </a:ext>
                  </a:extLst>
                </a:gridCol>
              </a:tblGrid>
              <a:tr h="464389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dirty="0">
                          <a:effectLst/>
                        </a:rPr>
                        <a:t>Geografia</a:t>
                      </a:r>
                      <a:endParaRPr lang="pl-PL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>
                          <a:effectLst/>
                        </a:rPr>
                        <a:t>4,00</a:t>
                      </a:r>
                      <a:endParaRPr lang="pl-PL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54645827"/>
                  </a:ext>
                </a:extLst>
              </a:tr>
              <a:tr h="464389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dirty="0">
                          <a:effectLst/>
                        </a:rPr>
                        <a:t>Wiedza o społeczeństwie</a:t>
                      </a:r>
                      <a:endParaRPr lang="pl-PL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>
                          <a:effectLst/>
                        </a:rPr>
                        <a:t>4,00</a:t>
                      </a:r>
                      <a:endParaRPr lang="pl-PL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92695985"/>
                  </a:ext>
                </a:extLst>
              </a:tr>
              <a:tr h="464389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dirty="0">
                          <a:effectLst/>
                        </a:rPr>
                        <a:t>Historia</a:t>
                      </a:r>
                      <a:endParaRPr lang="pl-PL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>
                          <a:effectLst/>
                        </a:rPr>
                        <a:t>3,92</a:t>
                      </a:r>
                      <a:endParaRPr lang="pl-PL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46567328"/>
                  </a:ext>
                </a:extLst>
              </a:tr>
              <a:tr h="464389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dirty="0">
                          <a:effectLst/>
                        </a:rPr>
                        <a:t>Język niemiecki</a:t>
                      </a:r>
                      <a:endParaRPr lang="pl-PL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>
                          <a:effectLst/>
                        </a:rPr>
                        <a:t>3,92</a:t>
                      </a:r>
                      <a:endParaRPr lang="pl-PL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94523841"/>
                  </a:ext>
                </a:extLst>
              </a:tr>
              <a:tr h="464389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dirty="0">
                          <a:effectLst/>
                        </a:rPr>
                        <a:t>Chemia</a:t>
                      </a:r>
                      <a:endParaRPr lang="pl-PL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>
                          <a:effectLst/>
                        </a:rPr>
                        <a:t>3,83</a:t>
                      </a:r>
                      <a:endParaRPr lang="pl-PL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29637650"/>
                  </a:ext>
                </a:extLst>
              </a:tr>
              <a:tr h="464389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>
                          <a:effectLst/>
                        </a:rPr>
                        <a:t>Język polski</a:t>
                      </a:r>
                      <a:endParaRPr lang="pl-PL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dirty="0">
                          <a:effectLst/>
                        </a:rPr>
                        <a:t>3,73</a:t>
                      </a:r>
                      <a:endParaRPr lang="pl-PL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57665523"/>
                  </a:ext>
                </a:extLst>
              </a:tr>
              <a:tr h="464389">
                <a:tc>
                  <a:txBody>
                    <a:bodyPr/>
                    <a:lstStyle/>
                    <a:p>
                      <a:pPr marL="41275" marR="29210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b="1" dirty="0">
                          <a:solidFill>
                            <a:srgbClr val="FF0000"/>
                          </a:solidFill>
                          <a:effectLst/>
                        </a:rPr>
                        <a:t>Matematyka</a:t>
                      </a:r>
                      <a:endParaRPr lang="pl-PL" sz="2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7000"/>
                        </a:lnSpc>
                        <a:spcBef>
                          <a:spcPts val="100"/>
                        </a:spcBef>
                      </a:pPr>
                      <a:r>
                        <a:rPr lang="pl-PL" sz="2400" b="1" dirty="0">
                          <a:solidFill>
                            <a:srgbClr val="FF0000"/>
                          </a:solidFill>
                          <a:effectLst/>
                        </a:rPr>
                        <a:t>3,53</a:t>
                      </a:r>
                      <a:endParaRPr lang="pl-PL" sz="2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51952099"/>
                  </a:ext>
                </a:extLst>
              </a:tr>
            </a:tbl>
          </a:graphicData>
        </a:graphic>
      </p:graphicFrame>
      <p:pic>
        <p:nvPicPr>
          <p:cNvPr id="11" name="Obraz 10">
            <a:extLst>
              <a:ext uri="{FF2B5EF4-FFF2-40B4-BE49-F238E27FC236}">
                <a16:creationId xmlns:a16="http://schemas.microsoft.com/office/drawing/2014/main" id="{A82D4085-9B91-CA21-E92F-65951867D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7974" y="1206967"/>
            <a:ext cx="2026122" cy="1754326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5BE095C0-6FC6-0A38-04D8-8C90BC4E33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4457" y="1940941"/>
            <a:ext cx="1155675" cy="1134373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7DDBD14F-1C8A-2614-3194-15F0CEABA3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9695" y="60076"/>
            <a:ext cx="1313972" cy="140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734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32792" y="94075"/>
            <a:ext cx="117130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l-PL" sz="3200" b="1" i="1" dirty="0">
                <a:solidFill>
                  <a:srgbClr val="0070C0"/>
                </a:solidFill>
                <a:latin typeface="+mj-lt"/>
              </a:rPr>
              <a:t>Najwyższe i najniższe średnie ocen z przedmiotów w poszczególnych klasach</a:t>
            </a:r>
          </a:p>
          <a:p>
            <a:endParaRPr lang="pl-PL" b="1" dirty="0">
              <a:solidFill>
                <a:schemeClr val="tx2"/>
              </a:solidFill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389BB77B-3AD3-660A-8A3C-889EA48F4F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13062"/>
              </p:ext>
            </p:extLst>
          </p:nvPr>
        </p:nvGraphicFramePr>
        <p:xfrm>
          <a:off x="979714" y="844443"/>
          <a:ext cx="10580914" cy="59918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1798">
                  <a:extLst>
                    <a:ext uri="{9D8B030D-6E8A-4147-A177-3AD203B41FA5}">
                      <a16:colId xmlns:a16="http://schemas.microsoft.com/office/drawing/2014/main" val="672696313"/>
                    </a:ext>
                  </a:extLst>
                </a:gridCol>
                <a:gridCol w="5373129">
                  <a:extLst>
                    <a:ext uri="{9D8B030D-6E8A-4147-A177-3AD203B41FA5}">
                      <a16:colId xmlns:a16="http://schemas.microsoft.com/office/drawing/2014/main" val="2017009100"/>
                    </a:ext>
                  </a:extLst>
                </a:gridCol>
                <a:gridCol w="3935987">
                  <a:extLst>
                    <a:ext uri="{9D8B030D-6E8A-4147-A177-3AD203B41FA5}">
                      <a16:colId xmlns:a16="http://schemas.microsoft.com/office/drawing/2014/main" val="306366836"/>
                    </a:ext>
                  </a:extLst>
                </a:gridCol>
              </a:tblGrid>
              <a:tr h="8421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 b="1" dirty="0">
                          <a:effectLst/>
                          <a:latin typeface="+mj-lt"/>
                        </a:rPr>
                        <a:t>Klasa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 b="1" dirty="0">
                          <a:effectLst/>
                          <a:latin typeface="+mj-lt"/>
                        </a:rPr>
                        <a:t> 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 b="1" dirty="0">
                          <a:effectLst/>
                          <a:latin typeface="+mj-lt"/>
                        </a:rPr>
                        <a:t>Przedmiot z najwyższą średnią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 b="1" dirty="0">
                          <a:effectLst/>
                          <a:latin typeface="+mj-lt"/>
                        </a:rPr>
                        <a:t>Przedmiot z najniższą średnią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64677783"/>
                  </a:ext>
                </a:extLst>
              </a:tr>
              <a:tr h="4059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IVa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Muzyka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5,76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Matematyka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4,38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2308183"/>
                  </a:ext>
                </a:extLst>
              </a:tr>
              <a:tr h="4059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IVb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Muzyka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5,50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Historia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3,64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660392"/>
                  </a:ext>
                </a:extLst>
              </a:tr>
              <a:tr h="4059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Va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Muzyka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5,71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Matematyka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3,63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3916532"/>
                  </a:ext>
                </a:extLst>
              </a:tr>
              <a:tr h="4059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Vb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Muzyka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5,76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Matematyka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3,92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4446419"/>
                  </a:ext>
                </a:extLst>
              </a:tr>
              <a:tr h="4059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VIa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Muzyka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5,53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Język angielski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3,73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1606119"/>
                  </a:ext>
                </a:extLst>
              </a:tr>
              <a:tr h="4059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VIIa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Wychowanie fizyczne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5,24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Matematyka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3,10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0702992"/>
                  </a:ext>
                </a:extLst>
              </a:tr>
              <a:tr h="4059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VIIb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Muzyka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5,50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Matematyka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3,40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3607824"/>
                  </a:ext>
                </a:extLst>
              </a:tr>
              <a:tr h="4059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VIIc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Muzyka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5,46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Matematyka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3,50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074510"/>
                  </a:ext>
                </a:extLst>
              </a:tr>
              <a:tr h="4059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VIIIa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Wychowanie fizyczne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5,56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Matematyka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3,00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8379472"/>
                  </a:ext>
                </a:extLst>
              </a:tr>
              <a:tr h="4059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VIIIb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Wychowanie fizyczne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5,11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Matematyka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3,21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5226135"/>
                  </a:ext>
                </a:extLst>
              </a:tr>
              <a:tr h="7086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 dirty="0" err="1">
                          <a:effectLst/>
                          <a:latin typeface="+mj-lt"/>
                        </a:rPr>
                        <a:t>VIIIc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Edukacja dla bezpieczeństwa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4,80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Matematyka </a:t>
                      </a:r>
                      <a:r>
                        <a:rPr lang="pl-PL" sz="2800" b="1" dirty="0">
                          <a:effectLst/>
                          <a:latin typeface="+mj-lt"/>
                        </a:rPr>
                        <a:t>2,75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1110355"/>
                  </a:ext>
                </a:extLst>
              </a:tr>
            </a:tbl>
          </a:graphicData>
        </a:graphic>
      </p:graphicFrame>
      <p:pic>
        <p:nvPicPr>
          <p:cNvPr id="11" name="Obraz 10">
            <a:extLst>
              <a:ext uri="{FF2B5EF4-FFF2-40B4-BE49-F238E27FC236}">
                <a16:creationId xmlns:a16="http://schemas.microsoft.com/office/drawing/2014/main" id="{2C96AC8E-6E92-4667-9CC7-826992809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2506" y="1718887"/>
            <a:ext cx="1348601" cy="136999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E258936-6BAC-4F4B-9096-270039D03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0827" y="4993830"/>
            <a:ext cx="1344993" cy="177009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A65A612-3021-4176-B945-13CF384B2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2507" y="3150789"/>
            <a:ext cx="1272650" cy="177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96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84094" y="288785"/>
            <a:ext cx="1005175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sz="3600" b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latin typeface="+mj-lt"/>
                <a:ea typeface="Arial" pitchFamily="34" charset="0"/>
                <a:cs typeface="Times New Roman" pitchFamily="18" charset="0"/>
              </a:rPr>
              <a:t>Klasy z najwyższą średnią z poszczególnych przedmiotów</a:t>
            </a:r>
            <a:endParaRPr kumimoji="0" lang="pl-PL" sz="3600" b="1" u="none" strike="noStrike" cap="none" normalizeH="0" baseline="0" dirty="0">
              <a:ln>
                <a:noFill/>
              </a:ln>
              <a:solidFill>
                <a:srgbClr val="FF0000"/>
              </a:solidFill>
              <a:latin typeface="+mj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A0EE264-2801-4879-8A35-6780FB568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985" y="1845421"/>
            <a:ext cx="1098395" cy="193347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06791DF-499F-46AE-A751-E80F9BE63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073" y="4539889"/>
            <a:ext cx="1488218" cy="1431703"/>
          </a:xfrm>
          <a:prstGeom prst="rect">
            <a:avLst/>
          </a:prstGeom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E8CBBF72-57D7-AEA9-218F-A5FA15A31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030274"/>
              </p:ext>
            </p:extLst>
          </p:nvPr>
        </p:nvGraphicFramePr>
        <p:xfrm>
          <a:off x="3191069" y="1212115"/>
          <a:ext cx="6783355" cy="5474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0345">
                  <a:extLst>
                    <a:ext uri="{9D8B030D-6E8A-4147-A177-3AD203B41FA5}">
                      <a16:colId xmlns:a16="http://schemas.microsoft.com/office/drawing/2014/main" val="1867114958"/>
                    </a:ext>
                  </a:extLst>
                </a:gridCol>
                <a:gridCol w="1962268">
                  <a:extLst>
                    <a:ext uri="{9D8B030D-6E8A-4147-A177-3AD203B41FA5}">
                      <a16:colId xmlns:a16="http://schemas.microsoft.com/office/drawing/2014/main" val="519970206"/>
                    </a:ext>
                  </a:extLst>
                </a:gridCol>
                <a:gridCol w="1930742">
                  <a:extLst>
                    <a:ext uri="{9D8B030D-6E8A-4147-A177-3AD203B41FA5}">
                      <a16:colId xmlns:a16="http://schemas.microsoft.com/office/drawing/2014/main" val="3830907767"/>
                    </a:ext>
                  </a:extLst>
                </a:gridCol>
              </a:tblGrid>
              <a:tr h="305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 b="1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Przedmiot</a:t>
                      </a:r>
                      <a:endParaRPr lang="pl-PL" sz="2800" b="1">
                        <a:solidFill>
                          <a:srgbClr val="0070C0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 b="1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Klasa</a:t>
                      </a:r>
                      <a:endParaRPr lang="pl-PL" sz="2800" b="1">
                        <a:solidFill>
                          <a:srgbClr val="0070C0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 b="1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Średnia</a:t>
                      </a:r>
                      <a:endParaRPr lang="pl-PL" sz="2800" b="1" dirty="0">
                        <a:solidFill>
                          <a:srgbClr val="0070C0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extLst>
                  <a:ext uri="{0D108BD9-81ED-4DB2-BD59-A6C34878D82A}">
                    <a16:rowId xmlns:a16="http://schemas.microsoft.com/office/drawing/2014/main" val="2026197154"/>
                  </a:ext>
                </a:extLst>
              </a:tr>
              <a:tr h="305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b="1" dirty="0">
                          <a:effectLst/>
                          <a:latin typeface="+mj-lt"/>
                        </a:rPr>
                        <a:t>biologia</a:t>
                      </a:r>
                      <a:endParaRPr lang="pl-PL" sz="32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5b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4,36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extLst>
                  <a:ext uri="{0D108BD9-81ED-4DB2-BD59-A6C34878D82A}">
                    <a16:rowId xmlns:a16="http://schemas.microsoft.com/office/drawing/2014/main" val="3103916812"/>
                  </a:ext>
                </a:extLst>
              </a:tr>
              <a:tr h="305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b="1">
                          <a:effectLst/>
                          <a:latin typeface="+mj-lt"/>
                        </a:rPr>
                        <a:t>chemia</a:t>
                      </a:r>
                      <a:endParaRPr lang="pl-PL" sz="32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7b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4,40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extLst>
                  <a:ext uri="{0D108BD9-81ED-4DB2-BD59-A6C34878D82A}">
                    <a16:rowId xmlns:a16="http://schemas.microsoft.com/office/drawing/2014/main" val="2352801600"/>
                  </a:ext>
                </a:extLst>
              </a:tr>
              <a:tr h="305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b="1">
                          <a:effectLst/>
                          <a:latin typeface="+mj-lt"/>
                        </a:rPr>
                        <a:t>Edukacja dla bezpieczeństwa</a:t>
                      </a:r>
                      <a:endParaRPr lang="pl-PL" sz="32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8a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5,11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extLst>
                  <a:ext uri="{0D108BD9-81ED-4DB2-BD59-A6C34878D82A}">
                    <a16:rowId xmlns:a16="http://schemas.microsoft.com/office/drawing/2014/main" val="3024219558"/>
                  </a:ext>
                </a:extLst>
              </a:tr>
              <a:tr h="305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b="1">
                          <a:effectLst/>
                          <a:latin typeface="+mj-lt"/>
                        </a:rPr>
                        <a:t>fizyka</a:t>
                      </a:r>
                      <a:endParaRPr lang="pl-PL" sz="32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8a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4,44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extLst>
                  <a:ext uri="{0D108BD9-81ED-4DB2-BD59-A6C34878D82A}">
                    <a16:rowId xmlns:a16="http://schemas.microsoft.com/office/drawing/2014/main" val="2917903644"/>
                  </a:ext>
                </a:extLst>
              </a:tr>
              <a:tr h="305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b="1">
                          <a:effectLst/>
                          <a:latin typeface="+mj-lt"/>
                        </a:rPr>
                        <a:t>geografia</a:t>
                      </a:r>
                      <a:endParaRPr lang="pl-PL" sz="32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5b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4,60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extLst>
                  <a:ext uri="{0D108BD9-81ED-4DB2-BD59-A6C34878D82A}">
                    <a16:rowId xmlns:a16="http://schemas.microsoft.com/office/drawing/2014/main" val="1899932994"/>
                  </a:ext>
                </a:extLst>
              </a:tr>
              <a:tr h="305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b="1" dirty="0">
                          <a:effectLst/>
                          <a:latin typeface="+mj-lt"/>
                        </a:rPr>
                        <a:t>historia</a:t>
                      </a:r>
                      <a:endParaRPr lang="pl-PL" sz="32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4a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4,71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extLst>
                  <a:ext uri="{0D108BD9-81ED-4DB2-BD59-A6C34878D82A}">
                    <a16:rowId xmlns:a16="http://schemas.microsoft.com/office/drawing/2014/main" val="10462195"/>
                  </a:ext>
                </a:extLst>
              </a:tr>
              <a:tr h="305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b="1">
                          <a:effectLst/>
                          <a:latin typeface="+mj-lt"/>
                        </a:rPr>
                        <a:t>informatyka</a:t>
                      </a:r>
                      <a:endParaRPr lang="pl-PL" sz="32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5b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5,16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extLst>
                  <a:ext uri="{0D108BD9-81ED-4DB2-BD59-A6C34878D82A}">
                    <a16:rowId xmlns:a16="http://schemas.microsoft.com/office/drawing/2014/main" val="1393316871"/>
                  </a:ext>
                </a:extLst>
              </a:tr>
              <a:tr h="305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b="1">
                          <a:effectLst/>
                          <a:latin typeface="+mj-lt"/>
                        </a:rPr>
                        <a:t>Język angielski</a:t>
                      </a:r>
                      <a:endParaRPr lang="pl-PL" sz="32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4a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4,90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extLst>
                  <a:ext uri="{0D108BD9-81ED-4DB2-BD59-A6C34878D82A}">
                    <a16:rowId xmlns:a16="http://schemas.microsoft.com/office/drawing/2014/main" val="936268525"/>
                  </a:ext>
                </a:extLst>
              </a:tr>
              <a:tr h="305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b="1" dirty="0">
                          <a:effectLst/>
                          <a:latin typeface="+mj-lt"/>
                        </a:rPr>
                        <a:t>Język niemiecki</a:t>
                      </a:r>
                      <a:endParaRPr lang="pl-PL" sz="32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>
                          <a:effectLst/>
                          <a:latin typeface="+mj-lt"/>
                        </a:rPr>
                        <a:t>7b</a:t>
                      </a:r>
                      <a:endParaRPr lang="pl-PL" sz="32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3200" dirty="0">
                          <a:effectLst/>
                          <a:latin typeface="+mj-lt"/>
                        </a:rPr>
                        <a:t>4,70</a:t>
                      </a:r>
                      <a:endParaRPr lang="pl-PL" sz="320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extLst>
                  <a:ext uri="{0D108BD9-81ED-4DB2-BD59-A6C34878D82A}">
                    <a16:rowId xmlns:a16="http://schemas.microsoft.com/office/drawing/2014/main" val="16261792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7778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ED3EFBCD-F065-1A4C-B45F-B16F145428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333221"/>
              </p:ext>
            </p:extLst>
          </p:nvPr>
        </p:nvGraphicFramePr>
        <p:xfrm>
          <a:off x="2663990" y="288365"/>
          <a:ext cx="6864019" cy="62812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4716">
                  <a:extLst>
                    <a:ext uri="{9D8B030D-6E8A-4147-A177-3AD203B41FA5}">
                      <a16:colId xmlns:a16="http://schemas.microsoft.com/office/drawing/2014/main" val="1791017059"/>
                    </a:ext>
                  </a:extLst>
                </a:gridCol>
                <a:gridCol w="1985602">
                  <a:extLst>
                    <a:ext uri="{9D8B030D-6E8A-4147-A177-3AD203B41FA5}">
                      <a16:colId xmlns:a16="http://schemas.microsoft.com/office/drawing/2014/main" val="4257468063"/>
                    </a:ext>
                  </a:extLst>
                </a:gridCol>
                <a:gridCol w="1953701">
                  <a:extLst>
                    <a:ext uri="{9D8B030D-6E8A-4147-A177-3AD203B41FA5}">
                      <a16:colId xmlns:a16="http://schemas.microsoft.com/office/drawing/2014/main" val="3321974377"/>
                    </a:ext>
                  </a:extLst>
                </a:gridCol>
              </a:tblGrid>
              <a:tr h="6732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Język polski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4a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4,38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extLst>
                  <a:ext uri="{0D108BD9-81ED-4DB2-BD59-A6C34878D82A}">
                    <a16:rowId xmlns:a16="http://schemas.microsoft.com/office/drawing/2014/main" val="4198893106"/>
                  </a:ext>
                </a:extLst>
              </a:tr>
              <a:tr h="6732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matematyka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4a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4,48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extLst>
                  <a:ext uri="{0D108BD9-81ED-4DB2-BD59-A6C34878D82A}">
                    <a16:rowId xmlns:a16="http://schemas.microsoft.com/office/drawing/2014/main" val="2448280177"/>
                  </a:ext>
                </a:extLst>
              </a:tr>
              <a:tr h="6732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muzyka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4a, 5b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5,76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extLst>
                  <a:ext uri="{0D108BD9-81ED-4DB2-BD59-A6C34878D82A}">
                    <a16:rowId xmlns:a16="http://schemas.microsoft.com/office/drawing/2014/main" val="1918420698"/>
                  </a:ext>
                </a:extLst>
              </a:tr>
              <a:tr h="6732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plastyka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4a, 4b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5,05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extLst>
                  <a:ext uri="{0D108BD9-81ED-4DB2-BD59-A6C34878D82A}">
                    <a16:rowId xmlns:a16="http://schemas.microsoft.com/office/drawing/2014/main" val="4217475528"/>
                  </a:ext>
                </a:extLst>
              </a:tr>
              <a:tr h="6732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przyroda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4a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4,48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extLst>
                  <a:ext uri="{0D108BD9-81ED-4DB2-BD59-A6C34878D82A}">
                    <a16:rowId xmlns:a16="http://schemas.microsoft.com/office/drawing/2014/main" val="2695944892"/>
                  </a:ext>
                </a:extLst>
              </a:tr>
              <a:tr h="6732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Religia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4a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5,38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 anchor="ctr"/>
                </a:tc>
                <a:extLst>
                  <a:ext uri="{0D108BD9-81ED-4DB2-BD59-A6C34878D82A}">
                    <a16:rowId xmlns:a16="http://schemas.microsoft.com/office/drawing/2014/main" val="3890536499"/>
                  </a:ext>
                </a:extLst>
              </a:tr>
              <a:tr h="6732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technika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5b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5,40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extLst>
                  <a:ext uri="{0D108BD9-81ED-4DB2-BD59-A6C34878D82A}">
                    <a16:rowId xmlns:a16="http://schemas.microsoft.com/office/drawing/2014/main" val="1885956300"/>
                  </a:ext>
                </a:extLst>
              </a:tr>
              <a:tr h="6732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>
                          <a:effectLst/>
                          <a:latin typeface="+mj-lt"/>
                        </a:rPr>
                        <a:t>Wiedza o społeczeństwie</a:t>
                      </a:r>
                      <a:endParaRPr lang="pl-PL" sz="2800" b="1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8b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4,16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extLst>
                  <a:ext uri="{0D108BD9-81ED-4DB2-BD59-A6C34878D82A}">
                    <a16:rowId xmlns:a16="http://schemas.microsoft.com/office/drawing/2014/main" val="967306013"/>
                  </a:ext>
                </a:extLst>
              </a:tr>
              <a:tr h="6732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l-PL" sz="2800" b="1" dirty="0">
                          <a:effectLst/>
                          <a:latin typeface="+mj-lt"/>
                        </a:rPr>
                        <a:t>Wychowanie fizyczne</a:t>
                      </a:r>
                      <a:endParaRPr lang="pl-PL" sz="28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>
                          <a:effectLst/>
                          <a:latin typeface="+mj-lt"/>
                        </a:rPr>
                        <a:t>8a</a:t>
                      </a:r>
                      <a:endParaRPr lang="pl-PL" sz="280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2800" dirty="0">
                          <a:effectLst/>
                          <a:latin typeface="+mj-lt"/>
                        </a:rPr>
                        <a:t>5,56</a:t>
                      </a:r>
                      <a:endParaRPr lang="pl-PL" sz="280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57" marR="68257" marT="0" marB="0"/>
                </a:tc>
                <a:extLst>
                  <a:ext uri="{0D108BD9-81ED-4DB2-BD59-A6C34878D82A}">
                    <a16:rowId xmlns:a16="http://schemas.microsoft.com/office/drawing/2014/main" val="1841369200"/>
                  </a:ext>
                </a:extLst>
              </a:tr>
            </a:tbl>
          </a:graphicData>
        </a:graphic>
      </p:graphicFrame>
      <p:pic>
        <p:nvPicPr>
          <p:cNvPr id="4" name="Obraz 3">
            <a:extLst>
              <a:ext uri="{FF2B5EF4-FFF2-40B4-BE49-F238E27FC236}">
                <a16:creationId xmlns:a16="http://schemas.microsoft.com/office/drawing/2014/main" id="{7631F9C1-9A57-059D-E59C-369721AC9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2994" y="914017"/>
            <a:ext cx="1667383" cy="1353322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135ACE0-4E9A-5180-3395-3EE17AAB7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1969" y="4270386"/>
            <a:ext cx="1478408" cy="18442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439C35A4-97C2-3B4D-07F3-A8E39D6011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321" y="4748297"/>
            <a:ext cx="1432684" cy="182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546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4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C8DD67-299E-47EA-940C-D8E08D6D5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711" y="2438133"/>
            <a:ext cx="10541876" cy="78576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600" b="1" i="1" dirty="0" err="1">
                <a:solidFill>
                  <a:schemeClr val="tx1"/>
                </a:solidFill>
              </a:rPr>
              <a:t>Dziękujemy</a:t>
            </a:r>
            <a:r>
              <a:rPr lang="en-US" sz="6600" b="1" i="1" dirty="0">
                <a:solidFill>
                  <a:schemeClr val="tx1"/>
                </a:solidFill>
              </a:rPr>
              <a:t> za </a:t>
            </a:r>
            <a:r>
              <a:rPr lang="en-US" sz="6600" b="1" i="1" dirty="0" err="1">
                <a:solidFill>
                  <a:schemeClr val="tx1"/>
                </a:solidFill>
              </a:rPr>
              <a:t>uwagę</a:t>
            </a:r>
            <a:r>
              <a:rPr lang="pl-PL" sz="6600" b="1" i="1" dirty="0">
                <a:solidFill>
                  <a:schemeClr val="tx1"/>
                </a:solidFill>
              </a:rPr>
              <a:t> </a:t>
            </a:r>
            <a:endParaRPr lang="en-US" sz="6600" b="1" i="1" dirty="0" err="1">
              <a:solidFill>
                <a:schemeClr val="tx1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DF91527-4E35-4486-BAB6-CADD83AB2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212" y="3634105"/>
            <a:ext cx="6489575" cy="2329865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5475652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FB98188F4F766419166CEBA49586FEC" ma:contentTypeVersion="10" ma:contentTypeDescription="Utwórz nowy dokument." ma:contentTypeScope="" ma:versionID="c5dc73dccf33295238a663ef21dd3f62">
  <xsd:schema xmlns:xsd="http://www.w3.org/2001/XMLSchema" xmlns:xs="http://www.w3.org/2001/XMLSchema" xmlns:p="http://schemas.microsoft.com/office/2006/metadata/properties" xmlns:ns3="0e2a642b-75dc-4f11-9dae-d1dcd839a639" xmlns:ns4="fc7464e5-1438-4f83-a7da-99c2e34300fd" targetNamespace="http://schemas.microsoft.com/office/2006/metadata/properties" ma:root="true" ma:fieldsID="fb223eca54d1da4309415d0bcf4788d1" ns3:_="" ns4:_="">
    <xsd:import namespace="0e2a642b-75dc-4f11-9dae-d1dcd839a639"/>
    <xsd:import namespace="fc7464e5-1438-4f83-a7da-99c2e34300fd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2a642b-75dc-4f11-9dae-d1dcd839a6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7464e5-1438-4f83-a7da-99c2e34300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544048-0FFE-4575-8BC6-3E99A5522000}">
  <ds:schemaRefs>
    <ds:schemaRef ds:uri="http://purl.org/dc/terms/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metadata/properties"/>
    <ds:schemaRef ds:uri="fc7464e5-1438-4f83-a7da-99c2e34300fd"/>
    <ds:schemaRef ds:uri="http://schemas.microsoft.com/office/2006/documentManagement/types"/>
    <ds:schemaRef ds:uri="http://schemas.microsoft.com/office/infopath/2007/PartnerControls"/>
    <ds:schemaRef ds:uri="0e2a642b-75dc-4f11-9dae-d1dcd839a63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1E447C3-0CD8-4205-A42C-3CE224C553C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1E924D-22E8-4A47-853C-33FE41A4F8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2a642b-75dc-4f11-9dae-d1dcd839a639"/>
    <ds:schemaRef ds:uri="fc7464e5-1438-4f83-a7da-99c2e34300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3630</TotalTime>
  <Words>625</Words>
  <Application>Microsoft Office PowerPoint</Application>
  <PresentationFormat>Panoramiczny</PresentationFormat>
  <Paragraphs>243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2" baseType="lpstr">
      <vt:lpstr>Arial</vt:lpstr>
      <vt:lpstr>Calibri</vt:lpstr>
      <vt:lpstr>Comic Sans MS</vt:lpstr>
      <vt:lpstr>Tw Cen MT</vt:lpstr>
      <vt:lpstr>Tw Cen MT Condensed</vt:lpstr>
      <vt:lpstr>Wingdings 3</vt:lpstr>
      <vt:lpstr>Integralny</vt:lpstr>
      <vt:lpstr>ZSP nr 1 im. Adama Mickiewicza w Gorzycach</vt:lpstr>
      <vt:lpstr>  </vt:lpstr>
      <vt:lpstr>    Uczniowie wyróżniający się w nauce - klasy I-III  KLASA IA – 48%  KLASA IB – 50%  KLASA IIA – 81%  KLASA IIB - 60%  KLASA IIIA – 29%  Klasa IIIB – 45%</vt:lpstr>
      <vt:lpstr>Prezentacja programu PowerPoint</vt:lpstr>
      <vt:lpstr>         Uczniowie wyróżniający się w zachowaniu  KLASA IA – 48%  KLASA IB - 60%  KLASA IIA - 100%  KLASA IIB - 80%  KLASA IIIA - 41%  KLASA IIIB - 50% </vt:lpstr>
      <vt:lpstr>           Uczniowie z zachowaniem wzorowym   KLASA IVA – 12 osób  KLASA IVB – 7 osób  KLASA VA  – 14 osób  KLASA Vb – 12 osób  KLASA VIa – 4 osoby    </vt:lpstr>
      <vt:lpstr>           KLASA VIia – 9 osób  KLASA VIIb – 4 osoby  KLASA VIIc– 10 osób  KLASA VIIia– 8 osób  KLASA VIIIb – 5 osób  KLASA VIIIc – 5 osób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Dziękujemy za uwagę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</dc:title>
  <dc:creator>Dorota Popela</dc:creator>
  <cp:lastModifiedBy>dawid popela</cp:lastModifiedBy>
  <cp:revision>639</cp:revision>
  <dcterms:created xsi:type="dcterms:W3CDTF">2012-08-15T16:54:36Z</dcterms:created>
  <dcterms:modified xsi:type="dcterms:W3CDTF">2022-06-23T17:50:43Z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0x0101003FB98188F4F766419166CEBA49586FEC</vt:lpwstr>
  </property>
</Properties>
</file>